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16"/>
  </p:notesMasterIdLst>
  <p:sldIdLst>
    <p:sldId id="256" r:id="rId2"/>
    <p:sldId id="257" r:id="rId3"/>
    <p:sldId id="258" r:id="rId4"/>
    <p:sldId id="261" r:id="rId5"/>
    <p:sldId id="266" r:id="rId6"/>
    <p:sldId id="267" r:id="rId7"/>
    <p:sldId id="274" r:id="rId8"/>
    <p:sldId id="268" r:id="rId9"/>
    <p:sldId id="275" r:id="rId10"/>
    <p:sldId id="269" r:id="rId11"/>
    <p:sldId id="272" r:id="rId12"/>
    <p:sldId id="270" r:id="rId13"/>
    <p:sldId id="271" r:id="rId14"/>
    <p:sldId id="27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94712" autoAdjust="0"/>
  </p:normalViewPr>
  <p:slideViewPr>
    <p:cSldViewPr snapToGrid="0">
      <p:cViewPr varScale="1">
        <p:scale>
          <a:sx n="104" d="100"/>
          <a:sy n="104" d="100"/>
        </p:scale>
        <p:origin x="732"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2957F-494B-4734-9CAC-7E3E4C7A9267}" type="datetimeFigureOut">
              <a:rPr lang="en-US" smtClean="0"/>
              <a:t>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8D22D-A0DC-4A0C-99A9-9B61D7A180A1}" type="slidenum">
              <a:rPr lang="en-US" smtClean="0"/>
              <a:t>‹#›</a:t>
            </a:fld>
            <a:endParaRPr lang="en-US" dirty="0"/>
          </a:p>
        </p:txBody>
      </p:sp>
    </p:spTree>
    <p:extLst>
      <p:ext uri="{BB962C8B-B14F-4D97-AF65-F5344CB8AC3E}">
        <p14:creationId xmlns:p14="http://schemas.microsoft.com/office/powerpoint/2010/main" val="654011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looking forward to this study as Lord Wiling we go through each of the 12 minor prophets one at a time and mostly in chronological order.  </a:t>
            </a:r>
          </a:p>
          <a:p>
            <a:endParaRPr lang="en-US" dirty="0"/>
          </a:p>
          <a:p>
            <a:r>
              <a:rPr lang="en-US" dirty="0"/>
              <a:t>If you joined us previously hopefully you remember this but let me ask…</a:t>
            </a:r>
          </a:p>
          <a:p>
            <a:endParaRPr lang="en-US" dirty="0"/>
          </a:p>
          <a:p>
            <a:r>
              <a:rPr lang="en-US" b="1" dirty="0"/>
              <a:t>There are 4 major ones and 12 minor ones? What is the difference between a major prophet and a minor prophet?   This is kind of a trick question…the only difference between the two is the length of the book…that’s the only difference.</a:t>
            </a:r>
          </a:p>
          <a:p>
            <a:endParaRPr lang="en-US" dirty="0"/>
          </a:p>
          <a:p>
            <a:endParaRPr lang="en-US" dirty="0"/>
          </a:p>
        </p:txBody>
      </p:sp>
      <p:sp>
        <p:nvSpPr>
          <p:cNvPr id="4" name="Slide Number Placeholder 3"/>
          <p:cNvSpPr>
            <a:spLocks noGrp="1"/>
          </p:cNvSpPr>
          <p:nvPr>
            <p:ph type="sldNum" sz="quarter" idx="5"/>
          </p:nvPr>
        </p:nvSpPr>
        <p:spPr/>
        <p:txBody>
          <a:bodyPr/>
          <a:lstStyle/>
          <a:p>
            <a:fld id="{BC28D22D-A0DC-4A0C-99A9-9B61D7A180A1}" type="slidenum">
              <a:rPr lang="en-US" smtClean="0"/>
              <a:t>1</a:t>
            </a:fld>
            <a:endParaRPr lang="en-US" dirty="0"/>
          </a:p>
        </p:txBody>
      </p:sp>
    </p:spTree>
    <p:extLst>
      <p:ext uri="{BB962C8B-B14F-4D97-AF65-F5344CB8AC3E}">
        <p14:creationId xmlns:p14="http://schemas.microsoft.com/office/powerpoint/2010/main" val="2575269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So remember when Isaiah would refer to multiple time frames…sometimes in the same sentence?  </a:t>
            </a:r>
          </a:p>
          <a:p>
            <a:endParaRPr lang="en-US" sz="1400" b="1" dirty="0"/>
          </a:p>
          <a:p>
            <a:r>
              <a:rPr lang="en-US" sz="1400" b="1" dirty="0"/>
              <a:t>The now, what’s coming and then what’s coming Revelation time.  Joel will do some similar things.  He will start with history, use that history to symbolically point to the future and then point to Revelation future.</a:t>
            </a:r>
          </a:p>
          <a:p>
            <a:endParaRPr lang="en-US" sz="1400" b="1" dirty="0"/>
          </a:p>
          <a:p>
            <a:r>
              <a:rPr lang="en-US" sz="1400" b="1" dirty="0"/>
              <a:t>The alarm he sounds is the progressive intensiveness of God’s wrath poured out.  </a:t>
            </a:r>
          </a:p>
          <a:p>
            <a:endParaRPr lang="en-US" sz="1400" b="1" dirty="0"/>
          </a:p>
          <a:p>
            <a:r>
              <a:rPr lang="en-US" sz="1400" b="1" dirty="0"/>
              <a:t>With that picture lets start there.</a:t>
            </a:r>
          </a:p>
        </p:txBody>
      </p:sp>
      <p:sp>
        <p:nvSpPr>
          <p:cNvPr id="4" name="Slide Number Placeholder 3"/>
          <p:cNvSpPr>
            <a:spLocks noGrp="1"/>
          </p:cNvSpPr>
          <p:nvPr>
            <p:ph type="sldNum" sz="quarter" idx="5"/>
          </p:nvPr>
        </p:nvSpPr>
        <p:spPr/>
        <p:txBody>
          <a:bodyPr/>
          <a:lstStyle/>
          <a:p>
            <a:fld id="{BC28D22D-A0DC-4A0C-99A9-9B61D7A180A1}" type="slidenum">
              <a:rPr lang="en-US" smtClean="0"/>
              <a:t>10</a:t>
            </a:fld>
            <a:endParaRPr lang="en-US" dirty="0"/>
          </a:p>
        </p:txBody>
      </p:sp>
    </p:spTree>
    <p:extLst>
      <p:ext uri="{BB962C8B-B14F-4D97-AF65-F5344CB8AC3E}">
        <p14:creationId xmlns:p14="http://schemas.microsoft.com/office/powerpoint/2010/main" val="350716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To understand the book of Joel we need to understand this lovely little locust.  The picture on the right is an up close shot of one of these guys…they are usually about 2 inches long and have a wingspan that extends out to about 6 inches so you will know if one of these gets in your hair.  </a:t>
            </a:r>
          </a:p>
          <a:p>
            <a:endParaRPr lang="en-US" dirty="0"/>
          </a:p>
          <a:p>
            <a:r>
              <a:rPr lang="en-US" b="1" dirty="0"/>
              <a:t>The desert locust (Schistocerca </a:t>
            </a:r>
            <a:r>
              <a:rPr lang="en-US" b="1" dirty="0" err="1"/>
              <a:t>gregaria</a:t>
            </a:r>
            <a:r>
              <a:rPr lang="en-US" b="1" dirty="0"/>
              <a:t>) is a notorious species. Found in Africa, the Middle East, and Asia, this species inhabits an area of about six million square miles, or 30 countries, during a quiet period. During a plague, when large swarms descend upon a region, however, these locusts can spread out across some 60 countries and cover a fifth of Earth's land surface. Desert locust plagues threaten the economic livelihood of a tenth of humans.</a:t>
            </a:r>
          </a:p>
          <a:p>
            <a:endParaRPr lang="en-US" b="1" dirty="0"/>
          </a:p>
          <a:p>
            <a:r>
              <a:rPr lang="en-US" b="1" dirty="0"/>
              <a:t>A desert locust swarm can be 460 square miles in size and pack between 40 and 80 million locusts into less than half a square mile. Each locust can eat its weight in plants each day, so a swarm of such size would eat 423 million pounds of plants every day. To put it into context, a swarm the size of Paris can eat the same amount of food in one day as half the population of France.</a:t>
            </a:r>
          </a:p>
          <a:p>
            <a:endParaRPr lang="en-US" dirty="0"/>
          </a:p>
          <a:p>
            <a:r>
              <a:rPr lang="en-US" b="1" dirty="0">
                <a:solidFill>
                  <a:srgbClr val="FF0000"/>
                </a:solidFill>
              </a:rPr>
              <a:t>The radar pic on the right was when a swarm showed up over </a:t>
            </a:r>
            <a:r>
              <a:rPr lang="en-US" b="1" dirty="0" err="1">
                <a:solidFill>
                  <a:srgbClr val="FF0000"/>
                </a:solidFill>
              </a:rPr>
              <a:t>Albequerque</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BC28D22D-A0DC-4A0C-99A9-9B61D7A180A1}" type="slidenum">
              <a:rPr lang="en-US" smtClean="0"/>
              <a:t>11</a:t>
            </a:fld>
            <a:endParaRPr lang="en-US" dirty="0"/>
          </a:p>
        </p:txBody>
      </p:sp>
    </p:spTree>
    <p:extLst>
      <p:ext uri="{BB962C8B-B14F-4D97-AF65-F5344CB8AC3E}">
        <p14:creationId xmlns:p14="http://schemas.microsoft.com/office/powerpoint/2010/main" val="333352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that scholars point out about Joel is that likely was very well versed in the old testament and that he likely expected that his readers should also have that base knowledge.  So with that the story doesn’t really begin in Joel but in Exodus with the God delivering his people out of Egypt using the plagues.  </a:t>
            </a:r>
          </a:p>
          <a:p>
            <a:endParaRPr lang="en-US" dirty="0"/>
          </a:p>
          <a:p>
            <a:r>
              <a:rPr lang="en-US" dirty="0"/>
              <a:t>Exodus 10 paints the picture for the backdrop of the book…again doesn’t matter the timeline but we know where it really began because of the comparison that will be given.</a:t>
            </a:r>
          </a:p>
          <a:p>
            <a:endParaRPr lang="en-US" dirty="0"/>
          </a:p>
          <a:p>
            <a:r>
              <a:rPr lang="en-US" dirty="0"/>
              <a:t>Turn in your bible to Exodus chapter 10….Exodus chapter 10.  We will be reading verses 1 through 20.  </a:t>
            </a:r>
          </a:p>
          <a:p>
            <a:endParaRPr lang="en-US" dirty="0"/>
          </a:p>
          <a:p>
            <a:r>
              <a:rPr lang="en-US" b="1" dirty="0">
                <a:solidFill>
                  <a:srgbClr val="FF0000"/>
                </a:solidFill>
              </a:rPr>
              <a:t>Pay attention to the key phrase in verse 15</a:t>
            </a:r>
            <a:r>
              <a:rPr lang="en-US" dirty="0"/>
              <a:t>…this will help to understand part of the mindset that Joel has in chapter 1.</a:t>
            </a:r>
          </a:p>
          <a:p>
            <a:endParaRPr lang="en-US" dirty="0"/>
          </a:p>
          <a:p>
            <a:r>
              <a:rPr lang="en-US" dirty="0"/>
              <a:t>Now look at Deuteronomy chapter 28</a:t>
            </a:r>
          </a:p>
        </p:txBody>
      </p:sp>
      <p:sp>
        <p:nvSpPr>
          <p:cNvPr id="4" name="Slide Number Placeholder 3"/>
          <p:cNvSpPr>
            <a:spLocks noGrp="1"/>
          </p:cNvSpPr>
          <p:nvPr>
            <p:ph type="sldNum" sz="quarter" idx="5"/>
          </p:nvPr>
        </p:nvSpPr>
        <p:spPr/>
        <p:txBody>
          <a:bodyPr/>
          <a:lstStyle/>
          <a:p>
            <a:fld id="{BC28D22D-A0DC-4A0C-99A9-9B61D7A180A1}" type="slidenum">
              <a:rPr lang="en-US" smtClean="0"/>
              <a:t>12</a:t>
            </a:fld>
            <a:endParaRPr lang="en-US" dirty="0"/>
          </a:p>
        </p:txBody>
      </p:sp>
    </p:spTree>
    <p:extLst>
      <p:ext uri="{BB962C8B-B14F-4D97-AF65-F5344CB8AC3E}">
        <p14:creationId xmlns:p14="http://schemas.microsoft.com/office/powerpoint/2010/main" val="390119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So we can see how devastating it was to Egypt…now lets look at the promise of punishment for disobedience given to God’s people.  Turn to Deuteronomy Chapter 28…we will start in verse 15 and read through the end of the chapter…</a:t>
            </a:r>
          </a:p>
          <a:p>
            <a:endParaRPr lang="en-US" sz="1600" b="1" dirty="0"/>
          </a:p>
          <a:p>
            <a:r>
              <a:rPr lang="en-US" sz="1600" b="1" dirty="0"/>
              <a:t>Now look back specifically at verses 28 through 42…</a:t>
            </a:r>
          </a:p>
          <a:p>
            <a:endParaRPr lang="en-US" dirty="0"/>
          </a:p>
        </p:txBody>
      </p:sp>
      <p:sp>
        <p:nvSpPr>
          <p:cNvPr id="4" name="Slide Number Placeholder 3"/>
          <p:cNvSpPr>
            <a:spLocks noGrp="1"/>
          </p:cNvSpPr>
          <p:nvPr>
            <p:ph type="sldNum" sz="quarter" idx="5"/>
          </p:nvPr>
        </p:nvSpPr>
        <p:spPr/>
        <p:txBody>
          <a:bodyPr/>
          <a:lstStyle/>
          <a:p>
            <a:fld id="{BC28D22D-A0DC-4A0C-99A9-9B61D7A180A1}" type="slidenum">
              <a:rPr lang="en-US" smtClean="0"/>
              <a:t>13</a:t>
            </a:fld>
            <a:endParaRPr lang="en-US" dirty="0"/>
          </a:p>
        </p:txBody>
      </p:sp>
    </p:spTree>
    <p:extLst>
      <p:ext uri="{BB962C8B-B14F-4D97-AF65-F5344CB8AC3E}">
        <p14:creationId xmlns:p14="http://schemas.microsoft.com/office/powerpoint/2010/main" val="955772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Next week when we start in chapter 1 I want you to try and visualize the extent of the devastation described in Egypt (literally everything stripped bare, nothing green left) and the promise that the same curse would be put on God’s people.</a:t>
            </a:r>
          </a:p>
          <a:p>
            <a:endParaRPr lang="en-US" sz="1600" dirty="0"/>
          </a:p>
          <a:p>
            <a:endParaRPr lang="en-US" sz="1600" dirty="0"/>
          </a:p>
          <a:p>
            <a:r>
              <a:rPr lang="en-US" sz="1600" dirty="0"/>
              <a:t>Here’s your homework for next week:  read all of chapter one and then start chapter 2 going through verse 27.  We will pick back up there next week.</a:t>
            </a:r>
          </a:p>
          <a:p>
            <a:endParaRPr lang="en-US" sz="1600" dirty="0"/>
          </a:p>
          <a:p>
            <a:r>
              <a:rPr lang="en-US" sz="1600" dirty="0"/>
              <a:t>Thank You guys again for joining us tonight.  Let’s pray.</a:t>
            </a:r>
          </a:p>
          <a:p>
            <a:endParaRPr lang="en-US" dirty="0"/>
          </a:p>
        </p:txBody>
      </p:sp>
      <p:sp>
        <p:nvSpPr>
          <p:cNvPr id="4" name="Slide Number Placeholder 3"/>
          <p:cNvSpPr>
            <a:spLocks noGrp="1"/>
          </p:cNvSpPr>
          <p:nvPr>
            <p:ph type="sldNum" sz="quarter" idx="5"/>
          </p:nvPr>
        </p:nvSpPr>
        <p:spPr/>
        <p:txBody>
          <a:bodyPr/>
          <a:lstStyle/>
          <a:p>
            <a:fld id="{BC28D22D-A0DC-4A0C-99A9-9B61D7A180A1}" type="slidenum">
              <a:rPr lang="en-US" smtClean="0"/>
              <a:t>14</a:t>
            </a:fld>
            <a:endParaRPr lang="en-US" dirty="0"/>
          </a:p>
        </p:txBody>
      </p:sp>
    </p:spTree>
    <p:extLst>
      <p:ext uri="{BB962C8B-B14F-4D97-AF65-F5344CB8AC3E}">
        <p14:creationId xmlns:p14="http://schemas.microsoft.com/office/powerpoint/2010/main" val="356652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joined us for the book of Jonah we started that by talking about Jonah being unique for it not being based on the message that the prophet was to deliver but on the actions of Jonah and the actions of God.  Forgiveness, compassion and grace offered to enemies by God and a heart problem by Jonah.  </a:t>
            </a:r>
          </a:p>
          <a:p>
            <a:endParaRPr lang="en-US" dirty="0"/>
          </a:p>
          <a:p>
            <a:r>
              <a:rPr lang="en-US" dirty="0"/>
              <a:t>We talked about the repentance shown by 3 different groups and how it was a heart that had eyes and feet.  Eyes to see and agree with God and feet to walk away (turn away) from sin and to God.</a:t>
            </a:r>
          </a:p>
          <a:p>
            <a:endParaRPr lang="en-US" dirty="0"/>
          </a:p>
          <a:p>
            <a:r>
              <a:rPr lang="en-US" dirty="0"/>
              <a:t>Now I start there because Joel is going to also be unique to the minor prophets but for a totally different reason.  We will take a look at the theme of the book to listen for during this overview and it will match or continue the repentance theme that we saw in Jonah.</a:t>
            </a:r>
          </a:p>
        </p:txBody>
      </p:sp>
      <p:sp>
        <p:nvSpPr>
          <p:cNvPr id="4" name="Slide Number Placeholder 3"/>
          <p:cNvSpPr>
            <a:spLocks noGrp="1"/>
          </p:cNvSpPr>
          <p:nvPr>
            <p:ph type="sldNum" sz="quarter" idx="5"/>
          </p:nvPr>
        </p:nvSpPr>
        <p:spPr/>
        <p:txBody>
          <a:bodyPr/>
          <a:lstStyle/>
          <a:p>
            <a:fld id="{BC28D22D-A0DC-4A0C-99A9-9B61D7A180A1}" type="slidenum">
              <a:rPr lang="en-US" smtClean="0"/>
              <a:t>2</a:t>
            </a:fld>
            <a:endParaRPr lang="en-US" dirty="0"/>
          </a:p>
        </p:txBody>
      </p:sp>
    </p:spTree>
    <p:extLst>
      <p:ext uri="{BB962C8B-B14F-4D97-AF65-F5344CB8AC3E}">
        <p14:creationId xmlns:p14="http://schemas.microsoft.com/office/powerpoint/2010/main" val="105055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reason Joel is unique is that we don’t actually know when for sure it was written.  It’s also missing the normal laundry list of sins that the prophets were known for calling the people out on.</a:t>
            </a:r>
          </a:p>
          <a:p>
            <a:endParaRPr lang="en-US" dirty="0"/>
          </a:p>
          <a:p>
            <a:r>
              <a:rPr lang="en-US" b="1" dirty="0">
                <a:highlight>
                  <a:srgbClr val="FFFF00"/>
                </a:highlight>
              </a:rPr>
              <a:t>So instead the focus is on the call to repent</a:t>
            </a:r>
            <a:r>
              <a:rPr lang="en-US" dirty="0"/>
              <a:t>.  You will be familiar with the cry when you hear…Blow the trumpet in Zion.  Sound the alarm on His holy mountain.  That comes from the book of Joel.</a:t>
            </a:r>
          </a:p>
          <a:p>
            <a:endParaRPr lang="en-US" dirty="0"/>
          </a:p>
          <a:p>
            <a:r>
              <a:rPr lang="en-US" dirty="0"/>
              <a:t>When we see this mention in chapter 2 I can tell you that it’s the only reference in the 3 chapter book that gives a hint that can be used to date the book.</a:t>
            </a:r>
          </a:p>
          <a:p>
            <a:endParaRPr lang="en-US" dirty="0"/>
          </a:p>
          <a:p>
            <a:r>
              <a:rPr lang="en-US" dirty="0"/>
              <a:t>Zion is a synonym for Jerusalem as well as for the Land of Israel as a whole so that’s not really a big help.  Again focus on the call to repent as that is the common thread that we will see throughout this entire series.</a:t>
            </a:r>
          </a:p>
        </p:txBody>
      </p:sp>
      <p:sp>
        <p:nvSpPr>
          <p:cNvPr id="4" name="Slide Number Placeholder 3"/>
          <p:cNvSpPr>
            <a:spLocks noGrp="1"/>
          </p:cNvSpPr>
          <p:nvPr>
            <p:ph type="sldNum" sz="quarter" idx="5"/>
          </p:nvPr>
        </p:nvSpPr>
        <p:spPr/>
        <p:txBody>
          <a:bodyPr/>
          <a:lstStyle/>
          <a:p>
            <a:fld id="{BC28D22D-A0DC-4A0C-99A9-9B61D7A180A1}" type="slidenum">
              <a:rPr lang="en-US" smtClean="0"/>
              <a:t>3</a:t>
            </a:fld>
            <a:endParaRPr lang="en-US" dirty="0"/>
          </a:p>
        </p:txBody>
      </p:sp>
    </p:spTree>
    <p:extLst>
      <p:ext uri="{BB962C8B-B14F-4D97-AF65-F5344CB8AC3E}">
        <p14:creationId xmlns:p14="http://schemas.microsoft.com/office/powerpoint/2010/main" val="155698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put the list of prophets back up next with the approximate dates but one of the things to know is that any way you look at it the fit will still fall mostly within the 800 BC to 400 BC timeframe.  So on the list we are still in the area of dealing with the split in kingdoms towards the very end of the old testament.</a:t>
            </a:r>
          </a:p>
          <a:p>
            <a:endParaRPr lang="en-US" dirty="0"/>
          </a:p>
          <a:p>
            <a:r>
              <a:rPr lang="en-US" dirty="0"/>
              <a:t>Just as a reminder the split of the Northern and Southern kingdoms is between Jerico to the south with Jerusalem as the capital and Ai / Bethel to the North with Samaria as the capital.</a:t>
            </a:r>
          </a:p>
          <a:p>
            <a:endParaRPr lang="en-US" dirty="0"/>
          </a:p>
        </p:txBody>
      </p:sp>
      <p:sp>
        <p:nvSpPr>
          <p:cNvPr id="4" name="Slide Number Placeholder 3"/>
          <p:cNvSpPr>
            <a:spLocks noGrp="1"/>
          </p:cNvSpPr>
          <p:nvPr>
            <p:ph type="sldNum" sz="quarter" idx="10"/>
          </p:nvPr>
        </p:nvSpPr>
        <p:spPr/>
        <p:txBody>
          <a:bodyPr/>
          <a:lstStyle/>
          <a:p>
            <a:fld id="{754DEC82-68DB-4FB8-8D16-1F6814AA612F}" type="slidenum">
              <a:rPr lang="en-US" smtClean="0"/>
              <a:t>4</a:t>
            </a:fld>
            <a:endParaRPr lang="en-US" dirty="0"/>
          </a:p>
        </p:txBody>
      </p:sp>
    </p:spTree>
    <p:extLst>
      <p:ext uri="{BB962C8B-B14F-4D97-AF65-F5344CB8AC3E}">
        <p14:creationId xmlns:p14="http://schemas.microsoft.com/office/powerpoint/2010/main" val="1576793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Here’s why there is a problem with where Joel belongs on this prophets list.  Normally with every prophet you will see a king or kings mentioned.  That usually will automatically date it.  There are no kings or reference to kings mentioned in Joel</a:t>
            </a:r>
          </a:p>
          <a:p>
            <a:r>
              <a:rPr lang="en-US" b="1" dirty="0">
                <a:solidFill>
                  <a:srgbClr val="FF0000"/>
                </a:solidFill>
              </a:rPr>
              <a:t>Sometimes it will list specifically Judah or Israel.  After the split Judah referred to the southern kingdom that had the tribes of Judah and Benjamin.  Israel referred to the northern kingdom containing the other 10 tribes.  You often will see Israel referred to Ephraim as well.  That also refers to the Northern kingdom.  There is no reference to either kingdom here.  When he mentions Zion it could be before or after the fall of both the southern and northern kingdoms</a:t>
            </a:r>
          </a:p>
          <a:p>
            <a:endParaRPr lang="en-US" b="1" dirty="0"/>
          </a:p>
          <a:p>
            <a:r>
              <a:rPr lang="en-US" b="1" dirty="0"/>
              <a:t>The only thing we really know for sure about Joel is who his father was and that he was believed to be from the region of Judea, so from the southern kingdom…and of course that he was identified as a prophet for God.  </a:t>
            </a:r>
          </a:p>
          <a:p>
            <a:endParaRPr lang="en-US" b="1" dirty="0"/>
          </a:p>
          <a:p>
            <a:r>
              <a:rPr lang="en-US" b="1" dirty="0"/>
              <a:t>A cool thing about his name…In Hebrew it is “Ya…El”  which means Jehovah is God or the Lord is God.  </a:t>
            </a:r>
          </a:p>
          <a:p>
            <a:r>
              <a:rPr lang="en-US" b="1" dirty="0"/>
              <a:t>One other notation you might see in studying is some will call him a pre-exilic prophet.</a:t>
            </a:r>
          </a:p>
        </p:txBody>
      </p:sp>
      <p:sp>
        <p:nvSpPr>
          <p:cNvPr id="4" name="Slide Number Placeholder 3"/>
          <p:cNvSpPr>
            <a:spLocks noGrp="1"/>
          </p:cNvSpPr>
          <p:nvPr>
            <p:ph type="sldNum" sz="quarter" idx="10"/>
          </p:nvPr>
        </p:nvSpPr>
        <p:spPr/>
        <p:txBody>
          <a:bodyPr/>
          <a:lstStyle/>
          <a:p>
            <a:fld id="{754DEC82-68DB-4FB8-8D16-1F6814AA612F}" type="slidenum">
              <a:rPr lang="en-US" smtClean="0"/>
              <a:t>5</a:t>
            </a:fld>
            <a:endParaRPr lang="en-US" dirty="0"/>
          </a:p>
        </p:txBody>
      </p:sp>
    </p:spTree>
    <p:extLst>
      <p:ext uri="{BB962C8B-B14F-4D97-AF65-F5344CB8AC3E}">
        <p14:creationId xmlns:p14="http://schemas.microsoft.com/office/powerpoint/2010/main" val="383407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So two basic train of thoughts as to where Joel fits…but most everyone agrees that he fits roughly either after the kingdom split but before the Northern kingdom’s fall or well after the fall of the southern kingdom where the remnant has returned to Jerusalem.  </a:t>
            </a:r>
          </a:p>
          <a:p>
            <a:endParaRPr lang="en-US" sz="1600" b="1" dirty="0"/>
          </a:p>
          <a:p>
            <a:r>
              <a:rPr lang="en-US" sz="1600" b="1" dirty="0"/>
              <a:t>The camp that believes him to be before the Northern kingdom is overthrown points to the picture in chapter two of an army coming in to wipe out Israel.  Assyria would be the nation to come in and do that in 722 – 721 bc.  The northern 10 tribes would be totally wiped out and removed from the land in captivity.  Everything would line up historically.  Often Joel, Amos and Hosea are looked at together because of the message…</a:t>
            </a:r>
          </a:p>
          <a:p>
            <a:endParaRPr lang="en-US" b="1" dirty="0"/>
          </a:p>
          <a:p>
            <a:endParaRPr lang="en-US" dirty="0"/>
          </a:p>
        </p:txBody>
      </p:sp>
      <p:sp>
        <p:nvSpPr>
          <p:cNvPr id="4" name="Slide Number Placeholder 3"/>
          <p:cNvSpPr>
            <a:spLocks noGrp="1"/>
          </p:cNvSpPr>
          <p:nvPr>
            <p:ph type="sldNum" sz="quarter" idx="5"/>
          </p:nvPr>
        </p:nvSpPr>
        <p:spPr/>
        <p:txBody>
          <a:bodyPr/>
          <a:lstStyle/>
          <a:p>
            <a:fld id="{BC28D22D-A0DC-4A0C-99A9-9B61D7A180A1}" type="slidenum">
              <a:rPr lang="en-US" smtClean="0"/>
              <a:t>6</a:t>
            </a:fld>
            <a:endParaRPr lang="en-US" dirty="0"/>
          </a:p>
        </p:txBody>
      </p:sp>
    </p:spTree>
    <p:extLst>
      <p:ext uri="{BB962C8B-B14F-4D97-AF65-F5344CB8AC3E}">
        <p14:creationId xmlns:p14="http://schemas.microsoft.com/office/powerpoint/2010/main" val="121453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Those who go against this view say that Assyria would likely have been mentioned  if they were the nation Joel is referring to.</a:t>
            </a:r>
          </a:p>
          <a:p>
            <a:endParaRPr lang="en-US" sz="1600" b="1" dirty="0"/>
          </a:p>
          <a:p>
            <a:r>
              <a:rPr lang="en-US" sz="1600" b="1" dirty="0"/>
              <a:t>The other camp that puts him towards the very end after the remnant returns due to the fact that Joel either sites or uses similar language or the same warnings as some of the later prophets such as Amos, Malachi, Obadiah, Ezekiel, Zephaniah, Nahum and Isaiah.  </a:t>
            </a:r>
          </a:p>
          <a:p>
            <a:endParaRPr lang="en-US" sz="1600" b="1" dirty="0"/>
          </a:p>
          <a:p>
            <a:endParaRPr lang="en-US" b="1" dirty="0"/>
          </a:p>
          <a:p>
            <a:endParaRPr lang="en-US" dirty="0"/>
          </a:p>
        </p:txBody>
      </p:sp>
      <p:sp>
        <p:nvSpPr>
          <p:cNvPr id="4" name="Slide Number Placeholder 3"/>
          <p:cNvSpPr>
            <a:spLocks noGrp="1"/>
          </p:cNvSpPr>
          <p:nvPr>
            <p:ph type="sldNum" sz="quarter" idx="5"/>
          </p:nvPr>
        </p:nvSpPr>
        <p:spPr/>
        <p:txBody>
          <a:bodyPr/>
          <a:lstStyle/>
          <a:p>
            <a:fld id="{BC28D22D-A0DC-4A0C-99A9-9B61D7A180A1}" type="slidenum">
              <a:rPr lang="en-US" smtClean="0"/>
              <a:t>7</a:t>
            </a:fld>
            <a:endParaRPr lang="en-US" dirty="0"/>
          </a:p>
        </p:txBody>
      </p:sp>
    </p:spTree>
    <p:extLst>
      <p:ext uri="{BB962C8B-B14F-4D97-AF65-F5344CB8AC3E}">
        <p14:creationId xmlns:p14="http://schemas.microsoft.com/office/powerpoint/2010/main" val="158617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Again the key here is not the focus on the dates but on the message.  I’m going to call Joel God’s “PR” man based on the simple message…here’s what we listen for as a theme to go along with what we already covered in Jonah…</a:t>
            </a:r>
          </a:p>
          <a:p>
            <a:endParaRPr lang="en-US" sz="1400" b="1" dirty="0"/>
          </a:p>
          <a:p>
            <a:r>
              <a:rPr lang="en-US" sz="1400" b="1" dirty="0"/>
              <a:t>The message will be (Read slide)</a:t>
            </a:r>
          </a:p>
          <a:p>
            <a:endParaRPr lang="en-US" sz="1400" b="1" dirty="0"/>
          </a:p>
          <a:p>
            <a:r>
              <a:rPr lang="en-US" sz="1400" b="1" dirty="0"/>
              <a:t>And a secondary key will be that revival doesn’t come before repentance.</a:t>
            </a:r>
          </a:p>
          <a:p>
            <a:endParaRPr lang="en-US" sz="1400" b="1" dirty="0"/>
          </a:p>
          <a:p>
            <a:r>
              <a:rPr lang="en-US" sz="1400" b="1" dirty="0"/>
              <a:t>Scholars also mention that Joel could have been a priest as well just based on the language and his leadership of the priests that is pointed out in the book.</a:t>
            </a:r>
          </a:p>
          <a:p>
            <a:endParaRPr lang="en-US" sz="1400" b="1" dirty="0"/>
          </a:p>
          <a:p>
            <a:endParaRPr lang="en-US" sz="1400" b="1" dirty="0"/>
          </a:p>
          <a:p>
            <a:endParaRPr lang="en-US" dirty="0"/>
          </a:p>
        </p:txBody>
      </p:sp>
      <p:sp>
        <p:nvSpPr>
          <p:cNvPr id="4" name="Slide Number Placeholder 3"/>
          <p:cNvSpPr>
            <a:spLocks noGrp="1"/>
          </p:cNvSpPr>
          <p:nvPr>
            <p:ph type="sldNum" sz="quarter" idx="5"/>
          </p:nvPr>
        </p:nvSpPr>
        <p:spPr/>
        <p:txBody>
          <a:bodyPr/>
          <a:lstStyle/>
          <a:p>
            <a:fld id="{BC28D22D-A0DC-4A0C-99A9-9B61D7A180A1}" type="slidenum">
              <a:rPr lang="en-US" smtClean="0"/>
              <a:t>8</a:t>
            </a:fld>
            <a:endParaRPr lang="en-US" dirty="0"/>
          </a:p>
        </p:txBody>
      </p:sp>
    </p:spTree>
    <p:extLst>
      <p:ext uri="{BB962C8B-B14F-4D97-AF65-F5344CB8AC3E}">
        <p14:creationId xmlns:p14="http://schemas.microsoft.com/office/powerpoint/2010/main" val="19775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books of chronicles deal with the history lined out from Genesis through the judges, prophets and kings.  </a:t>
            </a:r>
          </a:p>
          <a:p>
            <a:endParaRPr lang="en-US" dirty="0"/>
          </a:p>
          <a:p>
            <a:r>
              <a:rPr lang="en-US" dirty="0"/>
              <a:t>As such it lines out the disobedience and unfaithfulness of God’s people.  It is believed that Ezra and possibly Nehemiah authored the books.</a:t>
            </a:r>
          </a:p>
          <a:p>
            <a:endParaRPr lang="en-US" dirty="0"/>
          </a:p>
          <a:p>
            <a:r>
              <a:rPr lang="en-US" dirty="0"/>
              <a:t>2 Chronicles 7:14 is likely to be familiar to you but the book of Joel will mirror what we see here…</a:t>
            </a:r>
          </a:p>
          <a:p>
            <a:endParaRPr lang="en-US" dirty="0"/>
          </a:p>
          <a:p>
            <a:r>
              <a:rPr lang="en-US" dirty="0"/>
              <a:t>Read verse.</a:t>
            </a:r>
          </a:p>
        </p:txBody>
      </p:sp>
      <p:sp>
        <p:nvSpPr>
          <p:cNvPr id="4" name="Slide Number Placeholder 3"/>
          <p:cNvSpPr>
            <a:spLocks noGrp="1"/>
          </p:cNvSpPr>
          <p:nvPr>
            <p:ph type="sldNum" sz="quarter" idx="5"/>
          </p:nvPr>
        </p:nvSpPr>
        <p:spPr/>
        <p:txBody>
          <a:bodyPr/>
          <a:lstStyle/>
          <a:p>
            <a:fld id="{BC28D22D-A0DC-4A0C-99A9-9B61D7A180A1}" type="slidenum">
              <a:rPr lang="en-US" smtClean="0"/>
              <a:t>9</a:t>
            </a:fld>
            <a:endParaRPr lang="en-US" dirty="0"/>
          </a:p>
        </p:txBody>
      </p:sp>
    </p:spTree>
    <p:extLst>
      <p:ext uri="{BB962C8B-B14F-4D97-AF65-F5344CB8AC3E}">
        <p14:creationId xmlns:p14="http://schemas.microsoft.com/office/powerpoint/2010/main" val="282400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Thursday, February 4, 2021</a:t>
            </a:fld>
            <a:endParaRPr lang="en-US" dirty="0"/>
          </a:p>
        </p:txBody>
      </p:sp>
    </p:spTree>
    <p:extLst>
      <p:ext uri="{BB962C8B-B14F-4D97-AF65-F5344CB8AC3E}">
        <p14:creationId xmlns:p14="http://schemas.microsoft.com/office/powerpoint/2010/main" val="224679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Thursday, February 4, 2021</a:t>
            </a:fld>
            <a:endParaRPr lang="en-US" dirty="0"/>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636187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Thursday, February 4, 2021</a:t>
            </a:fld>
            <a:endParaRPr lang="en-US" dirty="0"/>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4877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Thursday, February 4, 2021</a:t>
            </a:fld>
            <a:endParaRPr lang="en-US" dirty="0"/>
          </a:p>
        </p:txBody>
      </p:sp>
    </p:spTree>
    <p:extLst>
      <p:ext uri="{BB962C8B-B14F-4D97-AF65-F5344CB8AC3E}">
        <p14:creationId xmlns:p14="http://schemas.microsoft.com/office/powerpoint/2010/main" val="260583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Thursday, February 4, 2021</a:t>
            </a:fld>
            <a:endParaRPr lang="en-US" dirty="0"/>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dirty="0"/>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17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Thursday, February 4, 2021</a:t>
            </a:fld>
            <a:endParaRPr lang="en-US" dirty="0"/>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dirty="0"/>
          </a:p>
        </p:txBody>
      </p:sp>
    </p:spTree>
    <p:extLst>
      <p:ext uri="{BB962C8B-B14F-4D97-AF65-F5344CB8AC3E}">
        <p14:creationId xmlns:p14="http://schemas.microsoft.com/office/powerpoint/2010/main" val="355519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Thursday, February 4, 2021</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dirty="0"/>
          </a:p>
        </p:txBody>
      </p:sp>
    </p:spTree>
    <p:extLst>
      <p:ext uri="{BB962C8B-B14F-4D97-AF65-F5344CB8AC3E}">
        <p14:creationId xmlns:p14="http://schemas.microsoft.com/office/powerpoint/2010/main" val="98252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Thursday, February 4, 2021</a:t>
            </a:fld>
            <a:endParaRPr lang="en-US" dirty="0"/>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dirty="0"/>
          </a:p>
        </p:txBody>
      </p:sp>
    </p:spTree>
    <p:extLst>
      <p:ext uri="{BB962C8B-B14F-4D97-AF65-F5344CB8AC3E}">
        <p14:creationId xmlns:p14="http://schemas.microsoft.com/office/powerpoint/2010/main" val="81189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Thursday, February 4, 2021</a:t>
            </a:fld>
            <a:endParaRPr lang="en-US" dirty="0"/>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050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Thursday, February 4, 2021</a:t>
            </a:fld>
            <a:endParaRPr lang="en-US" dirty="0"/>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03606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Thursday, February 4, 2021</a:t>
            </a:fld>
            <a:endParaRPr lang="en-US" dirty="0"/>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08711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Thursday, February 4, 2021</a:t>
            </a:fld>
            <a:endParaRPr lang="en-US" dirty="0"/>
          </a:p>
        </p:txBody>
      </p:sp>
    </p:spTree>
    <p:extLst>
      <p:ext uri="{BB962C8B-B14F-4D97-AF65-F5344CB8AC3E}">
        <p14:creationId xmlns:p14="http://schemas.microsoft.com/office/powerpoint/2010/main" val="579510940"/>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lvl1pPr algn="l" defTabSz="914400" rtl="0" eaLnBrk="1" latinLnBrk="0" hangingPunct="1">
        <a:lnSpc>
          <a:spcPct val="90000"/>
        </a:lnSpc>
        <a:spcBef>
          <a:spcPct val="0"/>
        </a:spcBef>
        <a:buNone/>
        <a:defRPr sz="2800" i="1" kern="1200">
          <a:solidFill>
            <a:schemeClr val="tx2"/>
          </a:solidFill>
          <a:latin typeface="+mj-lt"/>
          <a:ea typeface="+mj-ea"/>
          <a:cs typeface="+mj-cs"/>
        </a:defRPr>
      </a:lvl1pPr>
    </p:titleStyle>
    <p:bodyStyle>
      <a:lvl1pPr marL="450000" indent="-448056" algn="l" defTabSz="914400" rtl="0" eaLnBrk="1" latinLnBrk="0" hangingPunct="1">
        <a:lnSpc>
          <a:spcPct val="140000"/>
        </a:lnSpc>
        <a:spcBef>
          <a:spcPts val="1000"/>
        </a:spcBef>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CEDF64-EF47-4B38-9F28-EE941B25D86E}"/>
              </a:ext>
            </a:extLst>
          </p:cNvPr>
          <p:cNvSpPr>
            <a:spLocks noGrp="1"/>
          </p:cNvSpPr>
          <p:nvPr>
            <p:ph type="ctrTitle"/>
          </p:nvPr>
        </p:nvSpPr>
        <p:spPr>
          <a:xfrm>
            <a:off x="448055" y="662400"/>
            <a:ext cx="11293200" cy="1000800"/>
          </a:xfrm>
        </p:spPr>
        <p:txBody>
          <a:bodyPr anchor="ctr">
            <a:normAutofit/>
          </a:bodyPr>
          <a:lstStyle/>
          <a:p>
            <a:r>
              <a:rPr lang="en-US" b="1" dirty="0"/>
              <a:t>The Minor Prophets</a:t>
            </a:r>
          </a:p>
        </p:txBody>
      </p:sp>
      <p:sp>
        <p:nvSpPr>
          <p:cNvPr id="3" name="Subtitle 2">
            <a:extLst>
              <a:ext uri="{FF2B5EF4-FFF2-40B4-BE49-F238E27FC236}">
                <a16:creationId xmlns:a16="http://schemas.microsoft.com/office/drawing/2014/main" id="{2F51664E-584E-48B3-9604-034535DB27DA}"/>
              </a:ext>
            </a:extLst>
          </p:cNvPr>
          <p:cNvSpPr>
            <a:spLocks noGrp="1"/>
          </p:cNvSpPr>
          <p:nvPr>
            <p:ph type="subTitle" idx="1"/>
          </p:nvPr>
        </p:nvSpPr>
        <p:spPr>
          <a:xfrm>
            <a:off x="448055" y="1652400"/>
            <a:ext cx="11293200" cy="984885"/>
          </a:xfrm>
        </p:spPr>
        <p:txBody>
          <a:bodyPr anchor="ctr">
            <a:normAutofit/>
          </a:bodyPr>
          <a:lstStyle/>
          <a:p>
            <a:pPr>
              <a:lnSpc>
                <a:spcPct val="110000"/>
              </a:lnSpc>
            </a:pPr>
            <a:r>
              <a:rPr lang="en-US" sz="5900" dirty="0"/>
              <a:t>Anything But Minor</a:t>
            </a:r>
          </a:p>
        </p:txBody>
      </p:sp>
      <p:cxnSp>
        <p:nvCxnSpPr>
          <p:cNvPr id="11" name="Straight Connector 10">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3">
            <a:extLst>
              <a:ext uri="{FF2B5EF4-FFF2-40B4-BE49-F238E27FC236}">
                <a16:creationId xmlns:a16="http://schemas.microsoft.com/office/drawing/2014/main" id="{82A15848-A7FE-49E0-AC99-9EFDC1993A01}"/>
              </a:ext>
            </a:extLst>
          </p:cNvPr>
          <p:cNvPicPr>
            <a:picLocks noChangeAspect="1"/>
          </p:cNvPicPr>
          <p:nvPr/>
        </p:nvPicPr>
        <p:blipFill rotWithShape="1">
          <a:blip r:embed="rId3"/>
          <a:srcRect t="29348" b="34519"/>
          <a:stretch/>
        </p:blipFill>
        <p:spPr>
          <a:xfrm>
            <a:off x="20" y="2959198"/>
            <a:ext cx="12191980" cy="3898801"/>
          </a:xfrm>
          <a:prstGeom prst="rect">
            <a:avLst/>
          </a:prstGeom>
        </p:spPr>
      </p:pic>
    </p:spTree>
    <p:extLst>
      <p:ext uri="{BB962C8B-B14F-4D97-AF65-F5344CB8AC3E}">
        <p14:creationId xmlns:p14="http://schemas.microsoft.com/office/powerpoint/2010/main" val="214795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94A363-C658-48CE-8DD2-37B408649987}"/>
              </a:ext>
            </a:extLst>
          </p:cNvPr>
          <p:cNvSpPr>
            <a:spLocks noGrp="1"/>
          </p:cNvSpPr>
          <p:nvPr>
            <p:ph type="ctrTitle"/>
          </p:nvPr>
        </p:nvSpPr>
        <p:spPr/>
        <p:txBody>
          <a:bodyPr/>
          <a:lstStyle/>
          <a:p>
            <a:r>
              <a:rPr lang="en-US" dirty="0"/>
              <a:t>Remember Isaiah?</a:t>
            </a:r>
          </a:p>
        </p:txBody>
      </p:sp>
      <p:sp>
        <p:nvSpPr>
          <p:cNvPr id="6" name="Subtitle 5">
            <a:extLst>
              <a:ext uri="{FF2B5EF4-FFF2-40B4-BE49-F238E27FC236}">
                <a16:creationId xmlns:a16="http://schemas.microsoft.com/office/drawing/2014/main" id="{208AA74F-1117-4557-955E-3E10DD5D16AC}"/>
              </a:ext>
            </a:extLst>
          </p:cNvPr>
          <p:cNvSpPr>
            <a:spLocks noGrp="1"/>
          </p:cNvSpPr>
          <p:nvPr>
            <p:ph type="subTitle" idx="1"/>
          </p:nvPr>
        </p:nvSpPr>
        <p:spPr/>
        <p:txBody>
          <a:bodyPr>
            <a:normAutofit/>
          </a:bodyPr>
          <a:lstStyle/>
          <a:p>
            <a:pPr algn="ctr"/>
            <a:r>
              <a:rPr lang="en-US" sz="2800" b="1" dirty="0">
                <a:solidFill>
                  <a:schemeClr val="tx1">
                    <a:alpha val="55000"/>
                  </a:schemeClr>
                </a:solidFill>
              </a:rPr>
              <a:t>(Joel has got to be related somewhere down the line!)</a:t>
            </a:r>
          </a:p>
          <a:p>
            <a:r>
              <a:rPr lang="en-US" sz="4000" b="1" dirty="0">
                <a:solidFill>
                  <a:srgbClr val="FFFF00">
                    <a:alpha val="55000"/>
                  </a:srgbClr>
                </a:solidFill>
              </a:rPr>
              <a:t>The Alarm is God’s Progressive Judgment</a:t>
            </a:r>
          </a:p>
        </p:txBody>
      </p:sp>
    </p:spTree>
    <p:extLst>
      <p:ext uri="{BB962C8B-B14F-4D97-AF65-F5344CB8AC3E}">
        <p14:creationId xmlns:p14="http://schemas.microsoft.com/office/powerpoint/2010/main" val="3387238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7F76-AB96-43D7-88FB-CA2174A1CA56}"/>
              </a:ext>
            </a:extLst>
          </p:cNvPr>
          <p:cNvSpPr>
            <a:spLocks noGrp="1"/>
          </p:cNvSpPr>
          <p:nvPr>
            <p:ph type="title"/>
          </p:nvPr>
        </p:nvSpPr>
        <p:spPr/>
        <p:txBody>
          <a:bodyPr>
            <a:normAutofit/>
          </a:bodyPr>
          <a:lstStyle/>
          <a:p>
            <a:r>
              <a:rPr lang="en-US" sz="4400" dirty="0"/>
              <a:t>How Bad Can It Be?</a:t>
            </a:r>
          </a:p>
        </p:txBody>
      </p:sp>
      <p:pic>
        <p:nvPicPr>
          <p:cNvPr id="4" name="Content Placeholder 3">
            <a:extLst>
              <a:ext uri="{FF2B5EF4-FFF2-40B4-BE49-F238E27FC236}">
                <a16:creationId xmlns:a16="http://schemas.microsoft.com/office/drawing/2014/main" id="{F7165784-FA44-4BFA-B45E-02C167456791}"/>
              </a:ext>
            </a:extLst>
          </p:cNvPr>
          <p:cNvPicPr>
            <a:picLocks noGrp="1" noChangeAspect="1"/>
          </p:cNvPicPr>
          <p:nvPr>
            <p:ph idx="1"/>
          </p:nvPr>
        </p:nvPicPr>
        <p:blipFill>
          <a:blip r:embed="rId3"/>
          <a:stretch>
            <a:fillRect/>
          </a:stretch>
        </p:blipFill>
        <p:spPr>
          <a:xfrm>
            <a:off x="448056" y="1725613"/>
            <a:ext cx="5484490" cy="3783012"/>
          </a:xfrm>
          <a:prstGeom prst="rect">
            <a:avLst/>
          </a:prstGeom>
        </p:spPr>
      </p:pic>
      <p:pic>
        <p:nvPicPr>
          <p:cNvPr id="5" name="Picture 4" descr="Radar Shows Millions of Locusts a Mile Deep in the Air Over New Mexico">
            <a:extLst>
              <a:ext uri="{FF2B5EF4-FFF2-40B4-BE49-F238E27FC236}">
                <a16:creationId xmlns:a16="http://schemas.microsoft.com/office/drawing/2014/main" id="{A4942C4C-3066-4EFE-AC74-C8F1C05A77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0750" y="1725613"/>
            <a:ext cx="5943600" cy="3783012"/>
          </a:xfrm>
          <a:prstGeom prst="rect">
            <a:avLst/>
          </a:prstGeom>
          <a:noFill/>
          <a:ln>
            <a:noFill/>
          </a:ln>
        </p:spPr>
      </p:pic>
    </p:spTree>
    <p:extLst>
      <p:ext uri="{BB962C8B-B14F-4D97-AF65-F5344CB8AC3E}">
        <p14:creationId xmlns:p14="http://schemas.microsoft.com/office/powerpoint/2010/main" val="88895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B82D4-0EE2-4DCE-9B73-0B34201F72DA}"/>
              </a:ext>
            </a:extLst>
          </p:cNvPr>
          <p:cNvSpPr>
            <a:spLocks noGrp="1"/>
          </p:cNvSpPr>
          <p:nvPr>
            <p:ph type="ctrTitle"/>
          </p:nvPr>
        </p:nvSpPr>
        <p:spPr/>
        <p:txBody>
          <a:bodyPr/>
          <a:lstStyle/>
          <a:p>
            <a:r>
              <a:rPr lang="en-US" dirty="0"/>
              <a:t>Exodus 10</a:t>
            </a:r>
          </a:p>
        </p:txBody>
      </p:sp>
      <p:sp>
        <p:nvSpPr>
          <p:cNvPr id="5" name="Subtitle 4">
            <a:extLst>
              <a:ext uri="{FF2B5EF4-FFF2-40B4-BE49-F238E27FC236}">
                <a16:creationId xmlns:a16="http://schemas.microsoft.com/office/drawing/2014/main" id="{244C003C-FABC-479F-9667-9F31D944A934}"/>
              </a:ext>
            </a:extLst>
          </p:cNvPr>
          <p:cNvSpPr>
            <a:spLocks noGrp="1"/>
          </p:cNvSpPr>
          <p:nvPr>
            <p:ph type="subTitle" idx="1"/>
          </p:nvPr>
        </p:nvSpPr>
        <p:spPr/>
        <p:txBody>
          <a:bodyPr/>
          <a:lstStyle/>
          <a:p>
            <a:r>
              <a:rPr lang="en-US" dirty="0"/>
              <a:t>Where it Really Begins</a:t>
            </a:r>
          </a:p>
        </p:txBody>
      </p:sp>
    </p:spTree>
    <p:extLst>
      <p:ext uri="{BB962C8B-B14F-4D97-AF65-F5344CB8AC3E}">
        <p14:creationId xmlns:p14="http://schemas.microsoft.com/office/powerpoint/2010/main" val="1074453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209978-8C35-4224-9B9A-453DC0B62A2E}"/>
              </a:ext>
            </a:extLst>
          </p:cNvPr>
          <p:cNvSpPr>
            <a:spLocks noGrp="1"/>
          </p:cNvSpPr>
          <p:nvPr>
            <p:ph type="ctrTitle"/>
          </p:nvPr>
        </p:nvSpPr>
        <p:spPr/>
        <p:txBody>
          <a:bodyPr/>
          <a:lstStyle/>
          <a:p>
            <a:r>
              <a:rPr lang="en-US" dirty="0"/>
              <a:t>Deuteronomy 28</a:t>
            </a:r>
          </a:p>
        </p:txBody>
      </p:sp>
      <p:sp>
        <p:nvSpPr>
          <p:cNvPr id="7" name="Subtitle 6">
            <a:extLst>
              <a:ext uri="{FF2B5EF4-FFF2-40B4-BE49-F238E27FC236}">
                <a16:creationId xmlns:a16="http://schemas.microsoft.com/office/drawing/2014/main" id="{3ADB3022-FBB2-434C-AF18-7FDE00B52687}"/>
              </a:ext>
            </a:extLst>
          </p:cNvPr>
          <p:cNvSpPr>
            <a:spLocks noGrp="1"/>
          </p:cNvSpPr>
          <p:nvPr>
            <p:ph type="subTitle" idx="1"/>
          </p:nvPr>
        </p:nvSpPr>
        <p:spPr/>
        <p:txBody>
          <a:bodyPr/>
          <a:lstStyle/>
          <a:p>
            <a:r>
              <a:rPr lang="en-US" dirty="0"/>
              <a:t>Blessings for Obedience and Curses for Disobedience</a:t>
            </a:r>
          </a:p>
        </p:txBody>
      </p:sp>
    </p:spTree>
    <p:extLst>
      <p:ext uri="{BB962C8B-B14F-4D97-AF65-F5344CB8AC3E}">
        <p14:creationId xmlns:p14="http://schemas.microsoft.com/office/powerpoint/2010/main" val="3053658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B6BB888-617E-4D93-B6D4-2EB9D9D98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a:extLst>
              <a:ext uri="{FF2B5EF4-FFF2-40B4-BE49-F238E27FC236}">
                <a16:creationId xmlns:a16="http://schemas.microsoft.com/office/drawing/2014/main" id="{A403D8AB-A52A-441E-946E-A56979BF44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39A0505-A6DD-4BC1-9CA6-9D202A949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5412" y="450000"/>
            <a:ext cx="8256588" cy="554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6BE4CA-8500-4B1E-ADC2-626C0D790771}"/>
              </a:ext>
            </a:extLst>
          </p:cNvPr>
          <p:cNvSpPr>
            <a:spLocks noGrp="1"/>
          </p:cNvSpPr>
          <p:nvPr>
            <p:ph type="ctrTitle"/>
          </p:nvPr>
        </p:nvSpPr>
        <p:spPr>
          <a:xfrm>
            <a:off x="4385412" y="894969"/>
            <a:ext cx="7380000" cy="2954655"/>
          </a:xfrm>
        </p:spPr>
        <p:txBody>
          <a:bodyPr>
            <a:normAutofit/>
          </a:bodyPr>
          <a:lstStyle/>
          <a:p>
            <a:r>
              <a:rPr lang="en-US" dirty="0"/>
              <a:t>Preparation Homework</a:t>
            </a:r>
          </a:p>
        </p:txBody>
      </p:sp>
      <p:sp>
        <p:nvSpPr>
          <p:cNvPr id="4" name="Subtitle 3">
            <a:extLst>
              <a:ext uri="{FF2B5EF4-FFF2-40B4-BE49-F238E27FC236}">
                <a16:creationId xmlns:a16="http://schemas.microsoft.com/office/drawing/2014/main" id="{422EAD95-4B43-4B0C-9BF7-36C5C124985A}"/>
              </a:ext>
            </a:extLst>
          </p:cNvPr>
          <p:cNvSpPr>
            <a:spLocks noGrp="1"/>
          </p:cNvSpPr>
          <p:nvPr>
            <p:ph type="subTitle" idx="1"/>
          </p:nvPr>
        </p:nvSpPr>
        <p:spPr>
          <a:xfrm>
            <a:off x="4385412" y="4471416"/>
            <a:ext cx="7380000" cy="1293303"/>
          </a:xfrm>
        </p:spPr>
        <p:txBody>
          <a:bodyPr>
            <a:normAutofit/>
          </a:bodyPr>
          <a:lstStyle/>
          <a:p>
            <a:r>
              <a:rPr lang="en-US" b="1" dirty="0"/>
              <a:t>Read:  1:1 – 2:27</a:t>
            </a:r>
          </a:p>
        </p:txBody>
      </p:sp>
      <p:cxnSp>
        <p:nvCxnSpPr>
          <p:cNvPr id="14" name="Straight Connector 13">
            <a:extLst>
              <a:ext uri="{FF2B5EF4-FFF2-40B4-BE49-F238E27FC236}">
                <a16:creationId xmlns:a16="http://schemas.microsoft.com/office/drawing/2014/main" id="{D2CC4060-6621-49EA-A90C-71567A9226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04A2D6-053E-4F94-9A61-69FEE22A32F1}"/>
              </a:ext>
            </a:extLst>
          </p:cNvPr>
          <p:cNvSpPr>
            <a:spLocks noGrp="1"/>
          </p:cNvSpPr>
          <p:nvPr>
            <p:ph type="ctrTitle"/>
          </p:nvPr>
        </p:nvSpPr>
        <p:spPr/>
        <p:txBody>
          <a:bodyPr/>
          <a:lstStyle/>
          <a:p>
            <a:r>
              <a:rPr lang="en-US" dirty="0"/>
              <a:t>The Minor Prophets:  Joel</a:t>
            </a:r>
          </a:p>
        </p:txBody>
      </p:sp>
      <p:sp>
        <p:nvSpPr>
          <p:cNvPr id="5" name="Subtitle 4">
            <a:extLst>
              <a:ext uri="{FF2B5EF4-FFF2-40B4-BE49-F238E27FC236}">
                <a16:creationId xmlns:a16="http://schemas.microsoft.com/office/drawing/2014/main" id="{B329E219-83DA-4CDB-B906-B6ECFFF6245E}"/>
              </a:ext>
            </a:extLst>
          </p:cNvPr>
          <p:cNvSpPr>
            <a:spLocks noGrp="1"/>
          </p:cNvSpPr>
          <p:nvPr>
            <p:ph type="subTitle" idx="1"/>
          </p:nvPr>
        </p:nvSpPr>
        <p:spPr/>
        <p:txBody>
          <a:bodyPr>
            <a:normAutofit/>
          </a:bodyPr>
          <a:lstStyle/>
          <a:p>
            <a:r>
              <a:rPr lang="en-US" sz="4000" dirty="0">
                <a:solidFill>
                  <a:schemeClr val="tx1">
                    <a:alpha val="55000"/>
                  </a:schemeClr>
                </a:solidFill>
              </a:rPr>
              <a:t>An overview</a:t>
            </a:r>
          </a:p>
        </p:txBody>
      </p:sp>
    </p:spTree>
    <p:extLst>
      <p:ext uri="{BB962C8B-B14F-4D97-AF65-F5344CB8AC3E}">
        <p14:creationId xmlns:p14="http://schemas.microsoft.com/office/powerpoint/2010/main" val="1021553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157FDB-280A-4404-926E-705B55FF7C2C}"/>
              </a:ext>
            </a:extLst>
          </p:cNvPr>
          <p:cNvSpPr>
            <a:spLocks noGrp="1"/>
          </p:cNvSpPr>
          <p:nvPr>
            <p:ph type="ctrTitle"/>
          </p:nvPr>
        </p:nvSpPr>
        <p:spPr/>
        <p:txBody>
          <a:bodyPr/>
          <a:lstStyle/>
          <a:p>
            <a:r>
              <a:rPr lang="en-US" dirty="0"/>
              <a:t>The Minor Prophets:  Joel</a:t>
            </a:r>
          </a:p>
        </p:txBody>
      </p:sp>
      <p:sp>
        <p:nvSpPr>
          <p:cNvPr id="5" name="Subtitle 4">
            <a:extLst>
              <a:ext uri="{FF2B5EF4-FFF2-40B4-BE49-F238E27FC236}">
                <a16:creationId xmlns:a16="http://schemas.microsoft.com/office/drawing/2014/main" id="{63E2C2A7-7348-420C-BEE8-B84593E11786}"/>
              </a:ext>
            </a:extLst>
          </p:cNvPr>
          <p:cNvSpPr>
            <a:spLocks noGrp="1"/>
          </p:cNvSpPr>
          <p:nvPr>
            <p:ph type="subTitle" idx="1"/>
          </p:nvPr>
        </p:nvSpPr>
        <p:spPr/>
        <p:txBody>
          <a:bodyPr/>
          <a:lstStyle/>
          <a:p>
            <a:r>
              <a:rPr lang="en-US" dirty="0"/>
              <a:t>Time and dates – not the focus</a:t>
            </a:r>
          </a:p>
        </p:txBody>
      </p:sp>
    </p:spTree>
    <p:extLst>
      <p:ext uri="{BB962C8B-B14F-4D97-AF65-F5344CB8AC3E}">
        <p14:creationId xmlns:p14="http://schemas.microsoft.com/office/powerpoint/2010/main" val="55098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40AE45-0F40-4658-AECB-189ADDFFC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p:cNvGraphicFramePr>
            <a:graphicFrameLocks noGrp="1"/>
          </p:cNvGraphicFramePr>
          <p:nvPr>
            <p:ph idx="4294967295"/>
            <p:extLst>
              <p:ext uri="{D42A27DB-BD31-4B8C-83A1-F6EECF244321}">
                <p14:modId xmlns:p14="http://schemas.microsoft.com/office/powerpoint/2010/main" val="1762420683"/>
              </p:ext>
            </p:extLst>
          </p:nvPr>
        </p:nvGraphicFramePr>
        <p:xfrm>
          <a:off x="497996" y="2059200"/>
          <a:ext cx="7278797" cy="4484736"/>
        </p:xfrm>
        <a:graphic>
          <a:graphicData uri="http://schemas.openxmlformats.org/drawingml/2006/table">
            <a:tbl>
              <a:tblPr firstRow="1" bandRow="1">
                <a:tableStyleId>{BC89EF96-8CEA-46FF-86C4-4CE0E7609802}</a:tableStyleId>
              </a:tblPr>
              <a:tblGrid>
                <a:gridCol w="6064657">
                  <a:extLst>
                    <a:ext uri="{9D8B030D-6E8A-4147-A177-3AD203B41FA5}">
                      <a16:colId xmlns:a16="http://schemas.microsoft.com/office/drawing/2014/main" val="1551914787"/>
                    </a:ext>
                  </a:extLst>
                </a:gridCol>
                <a:gridCol w="1214140">
                  <a:extLst>
                    <a:ext uri="{9D8B030D-6E8A-4147-A177-3AD203B41FA5}">
                      <a16:colId xmlns:a16="http://schemas.microsoft.com/office/drawing/2014/main" val="3172587688"/>
                    </a:ext>
                  </a:extLst>
                </a:gridCol>
              </a:tblGrid>
              <a:tr h="324300">
                <a:tc>
                  <a:txBody>
                    <a:bodyPr/>
                    <a:lstStyle/>
                    <a:p>
                      <a:r>
                        <a:rPr lang="en-US" sz="1400" b="1" dirty="0">
                          <a:solidFill>
                            <a:srgbClr val="FFFFFF"/>
                          </a:solidFill>
                        </a:rPr>
                        <a:t>Event</a:t>
                      </a:r>
                    </a:p>
                  </a:txBody>
                  <a:tcPr marL="133640" marR="80184" marT="80184" marB="80184"/>
                </a:tc>
                <a:tc>
                  <a:txBody>
                    <a:bodyPr/>
                    <a:lstStyle/>
                    <a:p>
                      <a:r>
                        <a:rPr lang="en-US" sz="1400" b="1" dirty="0">
                          <a:solidFill>
                            <a:srgbClr val="FFFFFF"/>
                          </a:solidFill>
                        </a:rPr>
                        <a:t>Year</a:t>
                      </a:r>
                    </a:p>
                  </a:txBody>
                  <a:tcPr marL="133640" marR="80184" marT="80184" marB="80184"/>
                </a:tc>
                <a:extLst>
                  <a:ext uri="{0D108BD9-81ED-4DB2-BD59-A6C34878D82A}">
                    <a16:rowId xmlns:a16="http://schemas.microsoft.com/office/drawing/2014/main" val="3882635175"/>
                  </a:ext>
                </a:extLst>
              </a:tr>
              <a:tr h="324300">
                <a:tc>
                  <a:txBody>
                    <a:bodyPr/>
                    <a:lstStyle/>
                    <a:p>
                      <a:r>
                        <a:rPr lang="en-US" sz="1400" b="1" dirty="0">
                          <a:solidFill>
                            <a:schemeClr val="tx1">
                              <a:lumMod val="85000"/>
                              <a:lumOff val="15000"/>
                            </a:schemeClr>
                          </a:solidFill>
                        </a:rPr>
                        <a:t>Promise to Abraham</a:t>
                      </a:r>
                    </a:p>
                  </a:txBody>
                  <a:tcPr marL="133640" marR="80184" marT="80184" marB="80184"/>
                </a:tc>
                <a:tc>
                  <a:txBody>
                    <a:bodyPr/>
                    <a:lstStyle/>
                    <a:p>
                      <a:r>
                        <a:rPr lang="en-US" sz="1400" b="1" dirty="0">
                          <a:solidFill>
                            <a:schemeClr val="tx1">
                              <a:lumMod val="85000"/>
                              <a:lumOff val="15000"/>
                            </a:schemeClr>
                          </a:solidFill>
                        </a:rPr>
                        <a:t>1925 BC</a:t>
                      </a:r>
                    </a:p>
                  </a:txBody>
                  <a:tcPr marL="133640" marR="80184" marT="80184" marB="80184"/>
                </a:tc>
                <a:extLst>
                  <a:ext uri="{0D108BD9-81ED-4DB2-BD59-A6C34878D82A}">
                    <a16:rowId xmlns:a16="http://schemas.microsoft.com/office/drawing/2014/main" val="840173213"/>
                  </a:ext>
                </a:extLst>
              </a:tr>
              <a:tr h="324300">
                <a:tc>
                  <a:txBody>
                    <a:bodyPr/>
                    <a:lstStyle/>
                    <a:p>
                      <a:r>
                        <a:rPr lang="en-US" sz="1400" b="1" dirty="0">
                          <a:solidFill>
                            <a:schemeClr val="tx1">
                              <a:lumMod val="85000"/>
                              <a:lumOff val="15000"/>
                            </a:schemeClr>
                          </a:solidFill>
                        </a:rPr>
                        <a:t>Joseph’s Family</a:t>
                      </a:r>
                      <a:r>
                        <a:rPr lang="en-US" sz="1400" b="1" baseline="0" dirty="0">
                          <a:solidFill>
                            <a:schemeClr val="tx1">
                              <a:lumMod val="85000"/>
                              <a:lumOff val="15000"/>
                            </a:schemeClr>
                          </a:solidFill>
                        </a:rPr>
                        <a:t> in Egypt</a:t>
                      </a:r>
                      <a:endParaRPr lang="en-US" sz="1400" b="1" dirty="0">
                        <a:solidFill>
                          <a:schemeClr val="tx1">
                            <a:lumMod val="85000"/>
                            <a:lumOff val="15000"/>
                          </a:schemeClr>
                        </a:solidFill>
                      </a:endParaRPr>
                    </a:p>
                  </a:txBody>
                  <a:tcPr marL="133640" marR="80184" marT="80184" marB="80184"/>
                </a:tc>
                <a:tc>
                  <a:txBody>
                    <a:bodyPr/>
                    <a:lstStyle/>
                    <a:p>
                      <a:r>
                        <a:rPr lang="en-US" sz="1400" b="1" dirty="0">
                          <a:solidFill>
                            <a:schemeClr val="tx1">
                              <a:lumMod val="85000"/>
                              <a:lumOff val="15000"/>
                            </a:schemeClr>
                          </a:solidFill>
                        </a:rPr>
                        <a:t>1700 BC</a:t>
                      </a:r>
                    </a:p>
                  </a:txBody>
                  <a:tcPr marL="133640" marR="80184" marT="80184" marB="80184"/>
                </a:tc>
                <a:extLst>
                  <a:ext uri="{0D108BD9-81ED-4DB2-BD59-A6C34878D82A}">
                    <a16:rowId xmlns:a16="http://schemas.microsoft.com/office/drawing/2014/main" val="1199034749"/>
                  </a:ext>
                </a:extLst>
              </a:tr>
              <a:tr h="324300">
                <a:tc>
                  <a:txBody>
                    <a:bodyPr/>
                    <a:lstStyle/>
                    <a:p>
                      <a:r>
                        <a:rPr lang="en-US" sz="1400" b="1" dirty="0">
                          <a:solidFill>
                            <a:schemeClr val="tx1">
                              <a:lumMod val="85000"/>
                              <a:lumOff val="15000"/>
                            </a:schemeClr>
                          </a:solidFill>
                        </a:rPr>
                        <a:t>Moses Leading the people out of Egypt</a:t>
                      </a:r>
                    </a:p>
                  </a:txBody>
                  <a:tcPr marL="133640" marR="80184" marT="80184" marB="80184"/>
                </a:tc>
                <a:tc>
                  <a:txBody>
                    <a:bodyPr/>
                    <a:lstStyle/>
                    <a:p>
                      <a:r>
                        <a:rPr lang="en-US" sz="1400" b="1" dirty="0">
                          <a:solidFill>
                            <a:schemeClr val="tx1">
                              <a:lumMod val="85000"/>
                              <a:lumOff val="15000"/>
                            </a:schemeClr>
                          </a:solidFill>
                        </a:rPr>
                        <a:t>1280 BC</a:t>
                      </a:r>
                    </a:p>
                  </a:txBody>
                  <a:tcPr marL="133640" marR="80184" marT="80184" marB="80184"/>
                </a:tc>
                <a:extLst>
                  <a:ext uri="{0D108BD9-81ED-4DB2-BD59-A6C34878D82A}">
                    <a16:rowId xmlns:a16="http://schemas.microsoft.com/office/drawing/2014/main" val="327737074"/>
                  </a:ext>
                </a:extLst>
              </a:tr>
              <a:tr h="324300">
                <a:tc>
                  <a:txBody>
                    <a:bodyPr/>
                    <a:lstStyle/>
                    <a:p>
                      <a:r>
                        <a:rPr lang="en-US" sz="1400" b="1" dirty="0">
                          <a:solidFill>
                            <a:schemeClr val="tx1">
                              <a:lumMod val="85000"/>
                              <a:lumOff val="15000"/>
                            </a:schemeClr>
                          </a:solidFill>
                        </a:rPr>
                        <a:t>Joshua Leading the</a:t>
                      </a:r>
                      <a:r>
                        <a:rPr lang="en-US" sz="1400" b="1" baseline="0" dirty="0">
                          <a:solidFill>
                            <a:schemeClr val="tx1">
                              <a:lumMod val="85000"/>
                              <a:lumOff val="15000"/>
                            </a:schemeClr>
                          </a:solidFill>
                        </a:rPr>
                        <a:t> people into the promised land</a:t>
                      </a:r>
                      <a:endParaRPr lang="en-US" sz="1400" b="1" dirty="0">
                        <a:solidFill>
                          <a:schemeClr val="tx1">
                            <a:lumMod val="85000"/>
                            <a:lumOff val="15000"/>
                          </a:schemeClr>
                        </a:solidFill>
                      </a:endParaRPr>
                    </a:p>
                  </a:txBody>
                  <a:tcPr marL="133640" marR="80184" marT="80184" marB="80184"/>
                </a:tc>
                <a:tc>
                  <a:txBody>
                    <a:bodyPr/>
                    <a:lstStyle/>
                    <a:p>
                      <a:r>
                        <a:rPr lang="en-US" sz="1400" b="1" dirty="0">
                          <a:solidFill>
                            <a:schemeClr val="tx1">
                              <a:lumMod val="85000"/>
                              <a:lumOff val="15000"/>
                            </a:schemeClr>
                          </a:solidFill>
                        </a:rPr>
                        <a:t>1240 BC</a:t>
                      </a:r>
                    </a:p>
                  </a:txBody>
                  <a:tcPr marL="133640" marR="80184" marT="80184" marB="80184"/>
                </a:tc>
                <a:extLst>
                  <a:ext uri="{0D108BD9-81ED-4DB2-BD59-A6C34878D82A}">
                    <a16:rowId xmlns:a16="http://schemas.microsoft.com/office/drawing/2014/main" val="2664850307"/>
                  </a:ext>
                </a:extLst>
              </a:tr>
              <a:tr h="324300">
                <a:tc>
                  <a:txBody>
                    <a:bodyPr/>
                    <a:lstStyle/>
                    <a:p>
                      <a:r>
                        <a:rPr lang="en-US" sz="1400" b="1" dirty="0">
                          <a:solidFill>
                            <a:schemeClr val="tx1">
                              <a:lumMod val="85000"/>
                              <a:lumOff val="15000"/>
                            </a:schemeClr>
                          </a:solidFill>
                        </a:rPr>
                        <a:t>People ruled by “judges”</a:t>
                      </a:r>
                    </a:p>
                  </a:txBody>
                  <a:tcPr marL="133640" marR="80184" marT="80184" marB="80184"/>
                </a:tc>
                <a:tc>
                  <a:txBody>
                    <a:bodyPr/>
                    <a:lstStyle/>
                    <a:p>
                      <a:r>
                        <a:rPr lang="en-US" sz="1400" b="1" dirty="0">
                          <a:solidFill>
                            <a:schemeClr val="tx1">
                              <a:lumMod val="85000"/>
                              <a:lumOff val="15000"/>
                            </a:schemeClr>
                          </a:solidFill>
                        </a:rPr>
                        <a:t>1220 BC</a:t>
                      </a:r>
                    </a:p>
                  </a:txBody>
                  <a:tcPr marL="133640" marR="80184" marT="80184" marB="80184"/>
                </a:tc>
                <a:extLst>
                  <a:ext uri="{0D108BD9-81ED-4DB2-BD59-A6C34878D82A}">
                    <a16:rowId xmlns:a16="http://schemas.microsoft.com/office/drawing/2014/main" val="2188143864"/>
                  </a:ext>
                </a:extLst>
              </a:tr>
              <a:tr h="324300">
                <a:tc>
                  <a:txBody>
                    <a:bodyPr/>
                    <a:lstStyle/>
                    <a:p>
                      <a:r>
                        <a:rPr lang="en-US" sz="1400" b="1" dirty="0">
                          <a:solidFill>
                            <a:schemeClr val="tx1">
                              <a:lumMod val="85000"/>
                              <a:lumOff val="15000"/>
                            </a:schemeClr>
                          </a:solidFill>
                        </a:rPr>
                        <a:t>People</a:t>
                      </a:r>
                      <a:r>
                        <a:rPr lang="en-US" sz="1400" b="1" baseline="0" dirty="0">
                          <a:solidFill>
                            <a:schemeClr val="tx1">
                              <a:lumMod val="85000"/>
                              <a:lumOff val="15000"/>
                            </a:schemeClr>
                          </a:solidFill>
                        </a:rPr>
                        <a:t> ruled by kings (all tribes together)</a:t>
                      </a:r>
                      <a:endParaRPr lang="en-US" sz="1400" b="1" dirty="0">
                        <a:solidFill>
                          <a:schemeClr val="tx1">
                            <a:lumMod val="85000"/>
                            <a:lumOff val="15000"/>
                          </a:schemeClr>
                        </a:solidFill>
                      </a:endParaRPr>
                    </a:p>
                  </a:txBody>
                  <a:tcPr marL="133640" marR="80184" marT="80184" marB="80184"/>
                </a:tc>
                <a:tc>
                  <a:txBody>
                    <a:bodyPr/>
                    <a:lstStyle/>
                    <a:p>
                      <a:r>
                        <a:rPr lang="en-US" sz="1400" b="1" dirty="0">
                          <a:solidFill>
                            <a:schemeClr val="tx1">
                              <a:lumMod val="85000"/>
                              <a:lumOff val="15000"/>
                            </a:schemeClr>
                          </a:solidFill>
                        </a:rPr>
                        <a:t>1050 BC</a:t>
                      </a:r>
                    </a:p>
                  </a:txBody>
                  <a:tcPr marL="133640" marR="80184" marT="80184" marB="80184"/>
                </a:tc>
                <a:extLst>
                  <a:ext uri="{0D108BD9-81ED-4DB2-BD59-A6C34878D82A}">
                    <a16:rowId xmlns:a16="http://schemas.microsoft.com/office/drawing/2014/main" val="2845865791"/>
                  </a:ext>
                </a:extLst>
              </a:tr>
              <a:tr h="324300">
                <a:tc>
                  <a:txBody>
                    <a:bodyPr/>
                    <a:lstStyle/>
                    <a:p>
                      <a:r>
                        <a:rPr lang="en-US" sz="1400" b="1" dirty="0">
                          <a:solidFill>
                            <a:schemeClr val="tx1">
                              <a:lumMod val="85000"/>
                              <a:lumOff val="15000"/>
                            </a:schemeClr>
                          </a:solidFill>
                        </a:rPr>
                        <a:t>Kingdom split into Northern</a:t>
                      </a:r>
                      <a:r>
                        <a:rPr lang="en-US" sz="1400" b="1" baseline="0" dirty="0">
                          <a:solidFill>
                            <a:schemeClr val="tx1">
                              <a:lumMod val="85000"/>
                              <a:lumOff val="15000"/>
                            </a:schemeClr>
                          </a:solidFill>
                        </a:rPr>
                        <a:t> and Southern Kingdom’s </a:t>
                      </a:r>
                      <a:endParaRPr lang="en-US" sz="1400" b="1" dirty="0">
                        <a:solidFill>
                          <a:schemeClr val="tx1">
                            <a:lumMod val="85000"/>
                            <a:lumOff val="15000"/>
                          </a:schemeClr>
                        </a:solidFill>
                      </a:endParaRPr>
                    </a:p>
                  </a:txBody>
                  <a:tcPr marL="133640" marR="80184" marT="80184" marB="80184"/>
                </a:tc>
                <a:tc>
                  <a:txBody>
                    <a:bodyPr/>
                    <a:lstStyle/>
                    <a:p>
                      <a:r>
                        <a:rPr lang="en-US" sz="1400" b="1" dirty="0">
                          <a:solidFill>
                            <a:schemeClr val="tx1">
                              <a:lumMod val="85000"/>
                              <a:lumOff val="15000"/>
                            </a:schemeClr>
                          </a:solidFill>
                        </a:rPr>
                        <a:t>930 BC</a:t>
                      </a:r>
                    </a:p>
                  </a:txBody>
                  <a:tcPr marL="133640" marR="80184" marT="80184" marB="80184"/>
                </a:tc>
                <a:extLst>
                  <a:ext uri="{0D108BD9-81ED-4DB2-BD59-A6C34878D82A}">
                    <a16:rowId xmlns:a16="http://schemas.microsoft.com/office/drawing/2014/main" val="2397908110"/>
                  </a:ext>
                </a:extLst>
              </a:tr>
              <a:tr h="324300">
                <a:tc>
                  <a:txBody>
                    <a:bodyPr/>
                    <a:lstStyle/>
                    <a:p>
                      <a:r>
                        <a:rPr lang="en-US" sz="1400" b="1" dirty="0">
                          <a:solidFill>
                            <a:schemeClr val="tx1">
                              <a:lumMod val="85000"/>
                              <a:lumOff val="15000"/>
                            </a:schemeClr>
                          </a:solidFill>
                        </a:rPr>
                        <a:t>Northern</a:t>
                      </a:r>
                      <a:r>
                        <a:rPr lang="en-US" sz="1400" b="1" baseline="0" dirty="0">
                          <a:solidFill>
                            <a:schemeClr val="tx1">
                              <a:lumMod val="85000"/>
                              <a:lumOff val="15000"/>
                            </a:schemeClr>
                          </a:solidFill>
                        </a:rPr>
                        <a:t> Kingdom conquered </a:t>
                      </a:r>
                      <a:endParaRPr lang="en-US" sz="1400" b="1" dirty="0">
                        <a:solidFill>
                          <a:schemeClr val="tx1">
                            <a:lumMod val="85000"/>
                            <a:lumOff val="15000"/>
                          </a:schemeClr>
                        </a:solidFill>
                      </a:endParaRPr>
                    </a:p>
                  </a:txBody>
                  <a:tcPr marL="133640" marR="80184" marT="80184" marB="80184"/>
                </a:tc>
                <a:tc>
                  <a:txBody>
                    <a:bodyPr/>
                    <a:lstStyle/>
                    <a:p>
                      <a:r>
                        <a:rPr lang="en-US" sz="1400" b="1" dirty="0">
                          <a:solidFill>
                            <a:schemeClr val="tx1">
                              <a:lumMod val="85000"/>
                              <a:lumOff val="15000"/>
                            </a:schemeClr>
                          </a:solidFill>
                        </a:rPr>
                        <a:t>722 BC</a:t>
                      </a:r>
                    </a:p>
                  </a:txBody>
                  <a:tcPr marL="133640" marR="80184" marT="80184" marB="80184"/>
                </a:tc>
                <a:extLst>
                  <a:ext uri="{0D108BD9-81ED-4DB2-BD59-A6C34878D82A}">
                    <a16:rowId xmlns:a16="http://schemas.microsoft.com/office/drawing/2014/main" val="356082511"/>
                  </a:ext>
                </a:extLst>
              </a:tr>
              <a:tr h="324300">
                <a:tc>
                  <a:txBody>
                    <a:bodyPr/>
                    <a:lstStyle/>
                    <a:p>
                      <a:r>
                        <a:rPr lang="en-US" sz="1400" b="1" dirty="0">
                          <a:solidFill>
                            <a:schemeClr val="tx1">
                              <a:lumMod val="85000"/>
                              <a:lumOff val="15000"/>
                            </a:schemeClr>
                          </a:solidFill>
                        </a:rPr>
                        <a:t>Southern Kingdom exiled</a:t>
                      </a:r>
                    </a:p>
                  </a:txBody>
                  <a:tcPr marL="133640" marR="80184" marT="80184" marB="80184"/>
                </a:tc>
                <a:tc>
                  <a:txBody>
                    <a:bodyPr/>
                    <a:lstStyle/>
                    <a:p>
                      <a:r>
                        <a:rPr lang="en-US" sz="1400" b="1" dirty="0">
                          <a:solidFill>
                            <a:schemeClr val="tx1">
                              <a:lumMod val="85000"/>
                              <a:lumOff val="15000"/>
                            </a:schemeClr>
                          </a:solidFill>
                        </a:rPr>
                        <a:t>586 BC</a:t>
                      </a:r>
                    </a:p>
                  </a:txBody>
                  <a:tcPr marL="133640" marR="80184" marT="80184" marB="80184"/>
                </a:tc>
                <a:extLst>
                  <a:ext uri="{0D108BD9-81ED-4DB2-BD59-A6C34878D82A}">
                    <a16:rowId xmlns:a16="http://schemas.microsoft.com/office/drawing/2014/main" val="2700283982"/>
                  </a:ext>
                </a:extLst>
              </a:tr>
              <a:tr h="324300">
                <a:tc>
                  <a:txBody>
                    <a:bodyPr/>
                    <a:lstStyle/>
                    <a:p>
                      <a:r>
                        <a:rPr lang="en-US" sz="1400" b="1" dirty="0">
                          <a:solidFill>
                            <a:schemeClr val="tx1">
                              <a:lumMod val="85000"/>
                              <a:lumOff val="15000"/>
                            </a:schemeClr>
                          </a:solidFill>
                        </a:rPr>
                        <a:t>Remnant back in Jerusalem </a:t>
                      </a:r>
                    </a:p>
                  </a:txBody>
                  <a:tcPr marL="133640" marR="80184" marT="80184" marB="80184"/>
                </a:tc>
                <a:tc>
                  <a:txBody>
                    <a:bodyPr/>
                    <a:lstStyle/>
                    <a:p>
                      <a:r>
                        <a:rPr lang="en-US" sz="1400" b="1" dirty="0">
                          <a:solidFill>
                            <a:schemeClr val="tx1">
                              <a:lumMod val="85000"/>
                              <a:lumOff val="15000"/>
                            </a:schemeClr>
                          </a:solidFill>
                        </a:rPr>
                        <a:t>538 BC</a:t>
                      </a:r>
                    </a:p>
                  </a:txBody>
                  <a:tcPr marL="133640" marR="80184" marT="80184" marB="80184"/>
                </a:tc>
                <a:extLst>
                  <a:ext uri="{0D108BD9-81ED-4DB2-BD59-A6C34878D82A}">
                    <a16:rowId xmlns:a16="http://schemas.microsoft.com/office/drawing/2014/main" val="976802225"/>
                  </a:ext>
                </a:extLst>
              </a:tr>
              <a:tr h="324300">
                <a:tc>
                  <a:txBody>
                    <a:bodyPr/>
                    <a:lstStyle/>
                    <a:p>
                      <a:r>
                        <a:rPr lang="en-US" sz="1400" b="1" dirty="0">
                          <a:solidFill>
                            <a:schemeClr val="tx1">
                              <a:lumMod val="85000"/>
                              <a:lumOff val="15000"/>
                            </a:schemeClr>
                          </a:solidFill>
                        </a:rPr>
                        <a:t>Old Testament ends with 400 silent years</a:t>
                      </a:r>
                    </a:p>
                  </a:txBody>
                  <a:tcPr marL="133640" marR="80184" marT="80184" marB="80184"/>
                </a:tc>
                <a:tc>
                  <a:txBody>
                    <a:bodyPr/>
                    <a:lstStyle/>
                    <a:p>
                      <a:r>
                        <a:rPr lang="en-US" sz="1400" b="1" dirty="0">
                          <a:solidFill>
                            <a:schemeClr val="tx1">
                              <a:lumMod val="85000"/>
                              <a:lumOff val="15000"/>
                            </a:schemeClr>
                          </a:solidFill>
                        </a:rPr>
                        <a:t>420 BC</a:t>
                      </a:r>
                    </a:p>
                  </a:txBody>
                  <a:tcPr marL="133640" marR="80184" marT="80184" marB="80184"/>
                </a:tc>
                <a:extLst>
                  <a:ext uri="{0D108BD9-81ED-4DB2-BD59-A6C34878D82A}">
                    <a16:rowId xmlns:a16="http://schemas.microsoft.com/office/drawing/2014/main" val="2613467798"/>
                  </a:ext>
                </a:extLst>
              </a:tr>
            </a:tbl>
          </a:graphicData>
        </a:graphic>
      </p:graphicFrame>
      <p:sp>
        <p:nvSpPr>
          <p:cNvPr id="2" name="TextBox 1">
            <a:extLst>
              <a:ext uri="{FF2B5EF4-FFF2-40B4-BE49-F238E27FC236}">
                <a16:creationId xmlns:a16="http://schemas.microsoft.com/office/drawing/2014/main" id="{3D78AD82-93CA-4849-836F-93068A520B3A}"/>
              </a:ext>
            </a:extLst>
          </p:cNvPr>
          <p:cNvSpPr txBox="1"/>
          <p:nvPr/>
        </p:nvSpPr>
        <p:spPr>
          <a:xfrm>
            <a:off x="618309" y="444137"/>
            <a:ext cx="7027817" cy="954107"/>
          </a:xfrm>
          <a:prstGeom prst="rect">
            <a:avLst/>
          </a:prstGeom>
          <a:noFill/>
        </p:spPr>
        <p:txBody>
          <a:bodyPr wrap="square" rtlCol="0">
            <a:spAutoFit/>
          </a:bodyPr>
          <a:lstStyle/>
          <a:p>
            <a:r>
              <a:rPr lang="en-US" sz="2800" dirty="0"/>
              <a:t>12 minor prophets cover time from about 830 BC to about 430 BC</a:t>
            </a:r>
          </a:p>
        </p:txBody>
      </p:sp>
      <p:pic>
        <p:nvPicPr>
          <p:cNvPr id="11" name="Picture 10" descr="Divided Kingdom of Northern Israel and Judah Map">
            <a:extLst>
              <a:ext uri="{FF2B5EF4-FFF2-40B4-BE49-F238E27FC236}">
                <a16:creationId xmlns:a16="http://schemas.microsoft.com/office/drawing/2014/main" id="{CA5C36FA-DEBE-466E-AD2D-830FACE2E95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89321" y="104781"/>
            <a:ext cx="4202680" cy="6753219"/>
          </a:xfrm>
          <a:prstGeom prst="rect">
            <a:avLst/>
          </a:prstGeom>
          <a:noFill/>
          <a:ln>
            <a:noFill/>
          </a:ln>
        </p:spPr>
      </p:pic>
      <p:sp>
        <p:nvSpPr>
          <p:cNvPr id="3" name="Arrow: Left 2">
            <a:extLst>
              <a:ext uri="{FF2B5EF4-FFF2-40B4-BE49-F238E27FC236}">
                <a16:creationId xmlns:a16="http://schemas.microsoft.com/office/drawing/2014/main" id="{6E5AAAD1-6CCB-41A2-8BC1-24CC6C786083}"/>
              </a:ext>
            </a:extLst>
          </p:cNvPr>
          <p:cNvSpPr/>
          <p:nvPr/>
        </p:nvSpPr>
        <p:spPr>
          <a:xfrm>
            <a:off x="7810455" y="6014987"/>
            <a:ext cx="619063" cy="3894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Left 7">
            <a:extLst>
              <a:ext uri="{FF2B5EF4-FFF2-40B4-BE49-F238E27FC236}">
                <a16:creationId xmlns:a16="http://schemas.microsoft.com/office/drawing/2014/main" id="{E637DF2D-77EE-420A-B1E4-5F2A5144DD89}"/>
              </a:ext>
            </a:extLst>
          </p:cNvPr>
          <p:cNvSpPr/>
          <p:nvPr/>
        </p:nvSpPr>
        <p:spPr>
          <a:xfrm>
            <a:off x="7776794" y="4772303"/>
            <a:ext cx="619062" cy="3894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3227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Prophets split into Captive Periods - Pre-exilic and post-exilic   </a:t>
            </a:r>
          </a:p>
        </p:txBody>
      </p:sp>
      <p:sp>
        <p:nvSpPr>
          <p:cNvPr id="8" name="Content Placeholder 7"/>
          <p:cNvSpPr>
            <a:spLocks noGrp="1"/>
          </p:cNvSpPr>
          <p:nvPr>
            <p:ph type="body" idx="1"/>
          </p:nvPr>
        </p:nvSpPr>
        <p:spPr>
          <a:xfrm>
            <a:off x="1420486" y="1928771"/>
            <a:ext cx="2738276" cy="576262"/>
          </a:xfrm>
        </p:spPr>
        <p:style>
          <a:lnRef idx="0">
            <a:schemeClr val="accent3"/>
          </a:lnRef>
          <a:fillRef idx="3">
            <a:schemeClr val="accent3"/>
          </a:fillRef>
          <a:effectRef idx="3">
            <a:schemeClr val="accent3"/>
          </a:effectRef>
          <a:fontRef idx="minor">
            <a:schemeClr val="lt1"/>
          </a:fontRef>
        </p:style>
        <p:txBody>
          <a:bodyPr/>
          <a:lstStyle/>
          <a:p>
            <a:pPr algn="ctr"/>
            <a:r>
              <a:rPr lang="en-US" b="1" dirty="0">
                <a:solidFill>
                  <a:schemeClr val="tx1"/>
                </a:solidFill>
              </a:rPr>
              <a:t>Assyrian Period</a:t>
            </a:r>
          </a:p>
        </p:txBody>
      </p:sp>
      <p:sp>
        <p:nvSpPr>
          <p:cNvPr id="9" name="Content Placeholder 8"/>
          <p:cNvSpPr>
            <a:spLocks noGrp="1"/>
          </p:cNvSpPr>
          <p:nvPr>
            <p:ph sz="half" idx="2"/>
          </p:nvPr>
        </p:nvSpPr>
        <p:spPr>
          <a:xfrm>
            <a:off x="1431557" y="2526444"/>
            <a:ext cx="2727204" cy="3144594"/>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lgn="ctr">
              <a:buNone/>
            </a:pPr>
            <a:r>
              <a:rPr lang="en-US" b="1" dirty="0"/>
              <a:t>Jonah (790 – 770)</a:t>
            </a:r>
          </a:p>
          <a:p>
            <a:pPr marL="0" indent="0" algn="ctr">
              <a:buNone/>
            </a:pPr>
            <a:r>
              <a:rPr lang="en-US" b="1" dirty="0">
                <a:highlight>
                  <a:srgbClr val="FFFF00"/>
                </a:highlight>
              </a:rPr>
              <a:t>Joel (????)</a:t>
            </a:r>
          </a:p>
          <a:p>
            <a:pPr marL="0" indent="0" algn="ctr">
              <a:buNone/>
            </a:pPr>
            <a:r>
              <a:rPr lang="en-US" b="1" dirty="0"/>
              <a:t>Amos (780 – 740</a:t>
            </a:r>
          </a:p>
          <a:p>
            <a:pPr marL="0" indent="0" algn="ctr">
              <a:buNone/>
            </a:pPr>
            <a:r>
              <a:rPr lang="en-US" b="1" dirty="0"/>
              <a:t>Hosea (760 – 720)</a:t>
            </a:r>
          </a:p>
          <a:p>
            <a:pPr marL="0" indent="0" algn="ctr">
              <a:buNone/>
            </a:pPr>
            <a:r>
              <a:rPr lang="en-US" b="1" i="1" dirty="0">
                <a:solidFill>
                  <a:srgbClr val="FF0000"/>
                </a:solidFill>
                <a:effectLst>
                  <a:outerShdw blurRad="38100" dist="38100" dir="2700000" algn="tl">
                    <a:srgbClr val="000000">
                      <a:alpha val="43137"/>
                    </a:srgbClr>
                  </a:outerShdw>
                </a:effectLst>
              </a:rPr>
              <a:t>ISAIAH (745 – 695)</a:t>
            </a:r>
          </a:p>
          <a:p>
            <a:pPr marL="0" indent="0" algn="ctr">
              <a:buNone/>
            </a:pPr>
            <a:r>
              <a:rPr lang="en-US" b="1" dirty="0"/>
              <a:t>Micah (740 – 700)</a:t>
            </a:r>
          </a:p>
          <a:p>
            <a:pPr marL="0" indent="0" algn="ctr">
              <a:buNone/>
            </a:pPr>
            <a:r>
              <a:rPr lang="en-US" b="1" dirty="0"/>
              <a:t>Zephaniah (639 – 608)</a:t>
            </a:r>
          </a:p>
          <a:p>
            <a:pPr marL="0" indent="0" algn="ctr">
              <a:buNone/>
            </a:pPr>
            <a:r>
              <a:rPr lang="en-US" b="1" dirty="0"/>
              <a:t>Nahum (630 – 610)</a:t>
            </a:r>
          </a:p>
        </p:txBody>
      </p:sp>
      <p:sp>
        <p:nvSpPr>
          <p:cNvPr id="10" name="Text Placeholder 9"/>
          <p:cNvSpPr>
            <a:spLocks noGrp="1"/>
          </p:cNvSpPr>
          <p:nvPr>
            <p:ph type="body" sz="quarter" idx="3"/>
          </p:nvPr>
        </p:nvSpPr>
        <p:spPr>
          <a:xfrm>
            <a:off x="4357096" y="3018692"/>
            <a:ext cx="3002066" cy="576262"/>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b="1" dirty="0">
                <a:solidFill>
                  <a:schemeClr val="tx1"/>
                </a:solidFill>
              </a:rPr>
              <a:t>Babylonian Period</a:t>
            </a:r>
          </a:p>
        </p:txBody>
      </p:sp>
      <p:sp>
        <p:nvSpPr>
          <p:cNvPr id="11" name="Content Placeholder 10"/>
          <p:cNvSpPr>
            <a:spLocks noGrp="1"/>
          </p:cNvSpPr>
          <p:nvPr>
            <p:ph sz="quarter" idx="4"/>
          </p:nvPr>
        </p:nvSpPr>
        <p:spPr>
          <a:xfrm>
            <a:off x="7539952" y="3782158"/>
            <a:ext cx="2878933" cy="1853712"/>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lgn="ctr">
              <a:buNone/>
            </a:pPr>
            <a:r>
              <a:rPr lang="en-US" sz="2100" b="1" dirty="0"/>
              <a:t>Haggai (520 – 516)</a:t>
            </a:r>
          </a:p>
          <a:p>
            <a:pPr marL="0" indent="0" algn="ctr">
              <a:buNone/>
            </a:pPr>
            <a:r>
              <a:rPr lang="en-US" sz="2100" b="1" dirty="0"/>
              <a:t>Zechariah (520 – 516)</a:t>
            </a:r>
          </a:p>
          <a:p>
            <a:pPr marL="0" indent="0" algn="ctr">
              <a:buNone/>
            </a:pPr>
            <a:r>
              <a:rPr lang="en-US" sz="2100" b="1" dirty="0"/>
              <a:t>Malachi (450 – 400)</a:t>
            </a:r>
          </a:p>
          <a:p>
            <a:pPr marL="0" indent="0" algn="ctr">
              <a:buNone/>
            </a:pPr>
            <a:r>
              <a:rPr lang="en-US" sz="2100" b="1" dirty="0">
                <a:highlight>
                  <a:srgbClr val="FFFF00"/>
                </a:highlight>
              </a:rPr>
              <a:t>Joel (????)</a:t>
            </a:r>
          </a:p>
          <a:p>
            <a:pPr marL="0" indent="0" algn="ctr">
              <a:buNone/>
            </a:pPr>
            <a:endParaRPr lang="en-US" b="1" dirty="0"/>
          </a:p>
        </p:txBody>
      </p:sp>
      <p:sp>
        <p:nvSpPr>
          <p:cNvPr id="12" name="Text Placeholder 9"/>
          <p:cNvSpPr txBox="1">
            <a:spLocks/>
          </p:cNvSpPr>
          <p:nvPr/>
        </p:nvSpPr>
        <p:spPr>
          <a:xfrm>
            <a:off x="7539911" y="3075842"/>
            <a:ext cx="2878974" cy="7063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2800" b="0" kern="1200" cap="none">
                <a:solidFill>
                  <a:schemeClr val="accent1">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2000" b="1" kern="1200" cap="none">
                <a:solidFill>
                  <a:schemeClr val="tx1"/>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800" b="1" kern="1200" cap="none">
                <a:solidFill>
                  <a:schemeClr val="tx1"/>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600" b="1" kern="1200" cap="none">
                <a:solidFill>
                  <a:schemeClr val="tx1"/>
                </a:solidFill>
                <a:effectLst/>
                <a:latin typeface="+mn-lt"/>
                <a:ea typeface="+mn-ea"/>
                <a:cs typeface="+mn-cs"/>
              </a:defRPr>
            </a:lvl9pPr>
          </a:lstStyle>
          <a:p>
            <a:pPr algn="ctr"/>
            <a:r>
              <a:rPr lang="en-US" b="1" dirty="0">
                <a:solidFill>
                  <a:schemeClr val="tx1"/>
                </a:solidFill>
              </a:rPr>
              <a:t>Persian Period</a:t>
            </a:r>
          </a:p>
        </p:txBody>
      </p:sp>
      <p:sp>
        <p:nvSpPr>
          <p:cNvPr id="13" name="Content Placeholder 10"/>
          <p:cNvSpPr txBox="1">
            <a:spLocks/>
          </p:cNvSpPr>
          <p:nvPr/>
        </p:nvSpPr>
        <p:spPr>
          <a:xfrm>
            <a:off x="4360066" y="3610831"/>
            <a:ext cx="2993233" cy="204262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indent="0" algn="ctr">
              <a:buNone/>
            </a:pPr>
            <a:r>
              <a:rPr lang="en-US" b="1" i="1" dirty="0">
                <a:solidFill>
                  <a:srgbClr val="FF0000"/>
                </a:solidFill>
                <a:effectLst>
                  <a:outerShdw blurRad="38100" dist="38100" dir="2700000" algn="tl">
                    <a:srgbClr val="000000">
                      <a:alpha val="43137"/>
                    </a:srgbClr>
                  </a:outerShdw>
                </a:effectLst>
              </a:rPr>
              <a:t>JEREMIAH (626 – 586)</a:t>
            </a:r>
          </a:p>
          <a:p>
            <a:pPr marL="0" indent="0" algn="ctr">
              <a:buNone/>
            </a:pPr>
            <a:r>
              <a:rPr lang="en-US" b="1" dirty="0">
                <a:solidFill>
                  <a:schemeClr val="bg1"/>
                </a:solidFill>
              </a:rPr>
              <a:t>Habakkah (606 – 586)</a:t>
            </a:r>
          </a:p>
          <a:p>
            <a:pPr marL="0" indent="0" algn="ctr">
              <a:buNone/>
            </a:pPr>
            <a:r>
              <a:rPr lang="en-US" b="1" i="1" dirty="0">
                <a:solidFill>
                  <a:srgbClr val="FF0000"/>
                </a:solidFill>
                <a:effectLst>
                  <a:outerShdw blurRad="38100" dist="38100" dir="2700000" algn="tl">
                    <a:srgbClr val="000000">
                      <a:alpha val="43137"/>
                    </a:srgbClr>
                  </a:outerShdw>
                </a:effectLst>
              </a:rPr>
              <a:t>EZEKIAL (592 – 570)</a:t>
            </a:r>
          </a:p>
          <a:p>
            <a:pPr marL="0" indent="0" algn="ctr">
              <a:buNone/>
            </a:pPr>
            <a:r>
              <a:rPr lang="en-US" b="1" dirty="0">
                <a:solidFill>
                  <a:schemeClr val="bg1"/>
                </a:solidFill>
              </a:rPr>
              <a:t>Obadiah (586 – 583</a:t>
            </a:r>
          </a:p>
          <a:p>
            <a:pPr marL="0" indent="0" algn="ctr">
              <a:buNone/>
            </a:pPr>
            <a:r>
              <a:rPr lang="en-US" b="1" i="1" dirty="0">
                <a:solidFill>
                  <a:srgbClr val="FF0000"/>
                </a:solidFill>
                <a:effectLst>
                  <a:outerShdw blurRad="38100" dist="38100" dir="2700000" algn="tl">
                    <a:srgbClr val="000000">
                      <a:alpha val="43137"/>
                    </a:srgbClr>
                  </a:outerShdw>
                </a:effectLst>
              </a:rPr>
              <a:t>DANIEL (605 – 534)</a:t>
            </a:r>
          </a:p>
        </p:txBody>
      </p:sp>
    </p:spTree>
    <p:extLst>
      <p:ext uri="{BB962C8B-B14F-4D97-AF65-F5344CB8AC3E}">
        <p14:creationId xmlns:p14="http://schemas.microsoft.com/office/powerpoint/2010/main" val="131428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CFAEF0-FBE5-4FA2-A7E0-EDA3FC420D6E}"/>
              </a:ext>
            </a:extLst>
          </p:cNvPr>
          <p:cNvSpPr>
            <a:spLocks noGrp="1"/>
          </p:cNvSpPr>
          <p:nvPr>
            <p:ph type="ctrTitle"/>
          </p:nvPr>
        </p:nvSpPr>
        <p:spPr/>
        <p:txBody>
          <a:bodyPr/>
          <a:lstStyle/>
          <a:p>
            <a:r>
              <a:rPr lang="en-US" dirty="0"/>
              <a:t>835 BC							430 BC</a:t>
            </a:r>
          </a:p>
        </p:txBody>
      </p:sp>
      <p:sp>
        <p:nvSpPr>
          <p:cNvPr id="8" name="Subtitle 7">
            <a:extLst>
              <a:ext uri="{FF2B5EF4-FFF2-40B4-BE49-F238E27FC236}">
                <a16:creationId xmlns:a16="http://schemas.microsoft.com/office/drawing/2014/main" id="{40E3FDB5-A7A7-4BD6-8D49-0CBD5BA614B4}"/>
              </a:ext>
            </a:extLst>
          </p:cNvPr>
          <p:cNvSpPr>
            <a:spLocks noGrp="1"/>
          </p:cNvSpPr>
          <p:nvPr>
            <p:ph type="subTitle" idx="1"/>
          </p:nvPr>
        </p:nvSpPr>
        <p:spPr/>
        <p:txBody>
          <a:bodyPr>
            <a:normAutofit/>
          </a:bodyPr>
          <a:lstStyle/>
          <a:p>
            <a:r>
              <a:rPr lang="en-US" sz="3600" b="1" dirty="0">
                <a:solidFill>
                  <a:schemeClr val="tx1">
                    <a:alpha val="55000"/>
                  </a:schemeClr>
                </a:solidFill>
              </a:rPr>
              <a:t>Clues lead to the key message either way</a:t>
            </a:r>
          </a:p>
        </p:txBody>
      </p:sp>
      <p:sp>
        <p:nvSpPr>
          <p:cNvPr id="11" name="Arrow: Left-Right 10">
            <a:extLst>
              <a:ext uri="{FF2B5EF4-FFF2-40B4-BE49-F238E27FC236}">
                <a16:creationId xmlns:a16="http://schemas.microsoft.com/office/drawing/2014/main" id="{EA258483-38EA-48C6-84E5-3185A54F60BD}"/>
              </a:ext>
            </a:extLst>
          </p:cNvPr>
          <p:cNvSpPr/>
          <p:nvPr/>
        </p:nvSpPr>
        <p:spPr>
          <a:xfrm>
            <a:off x="3522581" y="2976389"/>
            <a:ext cx="4848225" cy="866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006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CFAEF0-FBE5-4FA2-A7E0-EDA3FC420D6E}"/>
              </a:ext>
            </a:extLst>
          </p:cNvPr>
          <p:cNvSpPr>
            <a:spLocks noGrp="1"/>
          </p:cNvSpPr>
          <p:nvPr>
            <p:ph type="ctrTitle"/>
          </p:nvPr>
        </p:nvSpPr>
        <p:spPr/>
        <p:txBody>
          <a:bodyPr/>
          <a:lstStyle/>
          <a:p>
            <a:r>
              <a:rPr lang="en-US" dirty="0"/>
              <a:t>835 BC							430 BC</a:t>
            </a:r>
          </a:p>
        </p:txBody>
      </p:sp>
      <p:sp>
        <p:nvSpPr>
          <p:cNvPr id="8" name="Subtitle 7">
            <a:extLst>
              <a:ext uri="{FF2B5EF4-FFF2-40B4-BE49-F238E27FC236}">
                <a16:creationId xmlns:a16="http://schemas.microsoft.com/office/drawing/2014/main" id="{40E3FDB5-A7A7-4BD6-8D49-0CBD5BA614B4}"/>
              </a:ext>
            </a:extLst>
          </p:cNvPr>
          <p:cNvSpPr>
            <a:spLocks noGrp="1"/>
          </p:cNvSpPr>
          <p:nvPr>
            <p:ph type="subTitle" idx="1"/>
          </p:nvPr>
        </p:nvSpPr>
        <p:spPr/>
        <p:txBody>
          <a:bodyPr>
            <a:normAutofit/>
          </a:bodyPr>
          <a:lstStyle/>
          <a:p>
            <a:r>
              <a:rPr lang="en-US" sz="3600" b="1" dirty="0">
                <a:solidFill>
                  <a:schemeClr val="tx1">
                    <a:alpha val="55000"/>
                  </a:schemeClr>
                </a:solidFill>
              </a:rPr>
              <a:t>Clues lead to the key message either way</a:t>
            </a:r>
          </a:p>
        </p:txBody>
      </p:sp>
      <p:sp>
        <p:nvSpPr>
          <p:cNvPr id="11" name="Arrow: Left-Right 10">
            <a:extLst>
              <a:ext uri="{FF2B5EF4-FFF2-40B4-BE49-F238E27FC236}">
                <a16:creationId xmlns:a16="http://schemas.microsoft.com/office/drawing/2014/main" id="{EA258483-38EA-48C6-84E5-3185A54F60BD}"/>
              </a:ext>
            </a:extLst>
          </p:cNvPr>
          <p:cNvSpPr/>
          <p:nvPr/>
        </p:nvSpPr>
        <p:spPr>
          <a:xfrm>
            <a:off x="3522581" y="2976389"/>
            <a:ext cx="4848225" cy="866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38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1C62-2409-491C-ABFB-05318B6208D3}"/>
              </a:ext>
            </a:extLst>
          </p:cNvPr>
          <p:cNvSpPr>
            <a:spLocks noGrp="1"/>
          </p:cNvSpPr>
          <p:nvPr>
            <p:ph type="title"/>
          </p:nvPr>
        </p:nvSpPr>
        <p:spPr/>
        <p:txBody>
          <a:bodyPr>
            <a:normAutofit/>
          </a:bodyPr>
          <a:lstStyle/>
          <a:p>
            <a:r>
              <a:rPr lang="en-US" sz="4000" dirty="0"/>
              <a:t>The Key To The book:  Listen for this!</a:t>
            </a:r>
          </a:p>
        </p:txBody>
      </p:sp>
      <p:sp>
        <p:nvSpPr>
          <p:cNvPr id="3" name="Content Placeholder 2">
            <a:extLst>
              <a:ext uri="{FF2B5EF4-FFF2-40B4-BE49-F238E27FC236}">
                <a16:creationId xmlns:a16="http://schemas.microsoft.com/office/drawing/2014/main" id="{8C847152-9FAB-4DD0-8EFA-844BED8D9721}"/>
              </a:ext>
            </a:extLst>
          </p:cNvPr>
          <p:cNvSpPr>
            <a:spLocks noGrp="1"/>
          </p:cNvSpPr>
          <p:nvPr>
            <p:ph sz="half" idx="1"/>
          </p:nvPr>
        </p:nvSpPr>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3600" b="1" dirty="0"/>
              <a:t>Prayer “P”</a:t>
            </a:r>
          </a:p>
          <a:p>
            <a:r>
              <a:rPr lang="en-US" sz="3600" b="1" dirty="0"/>
              <a:t>Return “R”</a:t>
            </a:r>
          </a:p>
          <a:p>
            <a:r>
              <a:rPr lang="en-US" sz="3600" b="1" dirty="0"/>
              <a:t>Repent</a:t>
            </a:r>
          </a:p>
          <a:p>
            <a:r>
              <a:rPr lang="en-US" sz="3600" b="1" dirty="0"/>
              <a:t>Rend</a:t>
            </a:r>
          </a:p>
        </p:txBody>
      </p:sp>
      <p:sp>
        <p:nvSpPr>
          <p:cNvPr id="6" name="Content Placeholder 2">
            <a:extLst>
              <a:ext uri="{FF2B5EF4-FFF2-40B4-BE49-F238E27FC236}">
                <a16:creationId xmlns:a16="http://schemas.microsoft.com/office/drawing/2014/main" id="{8D6EB44A-DE23-484B-9840-744CF211A72C}"/>
              </a:ext>
            </a:extLst>
          </p:cNvPr>
          <p:cNvSpPr txBox="1">
            <a:spLocks noGrp="1"/>
          </p:cNvSpPr>
          <p:nvPr>
            <p:ph sz="half" idx="2"/>
          </p:nvPr>
        </p:nvSpPr>
        <p:spPr>
          <a:xfrm>
            <a:off x="6308725" y="1735138"/>
            <a:ext cx="5432425" cy="42148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91440" bIns="0" rtlCol="0">
            <a:normAutofit/>
          </a:bodyPr>
          <a:lstStyle>
            <a:lvl1pPr marL="450000" indent="-448056" algn="l" defTabSz="914400" rtl="0" eaLnBrk="1" latinLnBrk="0" hangingPunct="1">
              <a:lnSpc>
                <a:spcPct val="140000"/>
              </a:lnSpc>
              <a:spcBef>
                <a:spcPts val="1000"/>
              </a:spcBef>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ln w="22225">
                  <a:solidFill>
                    <a:schemeClr val="accent2"/>
                  </a:solidFill>
                  <a:prstDash val="solid"/>
                </a:ln>
                <a:solidFill>
                  <a:schemeClr val="accent2">
                    <a:lumMod val="40000"/>
                    <a:lumOff val="60000"/>
                  </a:schemeClr>
                </a:solidFill>
              </a:rPr>
              <a:t>Revival comes AFTER Repentance</a:t>
            </a:r>
          </a:p>
        </p:txBody>
      </p:sp>
    </p:spTree>
    <p:extLst>
      <p:ext uri="{BB962C8B-B14F-4D97-AF65-F5344CB8AC3E}">
        <p14:creationId xmlns:p14="http://schemas.microsoft.com/office/powerpoint/2010/main" val="343329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F940D9-D566-441A-A4B5-F58D5CD9FF4D}"/>
              </a:ext>
            </a:extLst>
          </p:cNvPr>
          <p:cNvSpPr>
            <a:spLocks noGrp="1"/>
          </p:cNvSpPr>
          <p:nvPr>
            <p:ph type="title"/>
          </p:nvPr>
        </p:nvSpPr>
        <p:spPr/>
        <p:txBody>
          <a:bodyPr/>
          <a:lstStyle/>
          <a:p>
            <a:r>
              <a:rPr lang="en-US" dirty="0"/>
              <a:t>2 Chronicles 7:14</a:t>
            </a:r>
          </a:p>
        </p:txBody>
      </p:sp>
      <p:sp>
        <p:nvSpPr>
          <p:cNvPr id="6" name="Content Placeholder 5">
            <a:extLst>
              <a:ext uri="{FF2B5EF4-FFF2-40B4-BE49-F238E27FC236}">
                <a16:creationId xmlns:a16="http://schemas.microsoft.com/office/drawing/2014/main" id="{1A7EB161-10DA-457E-B8E1-F5A8279B35C0}"/>
              </a:ext>
            </a:extLst>
          </p:cNvPr>
          <p:cNvSpPr>
            <a:spLocks noGrp="1"/>
          </p:cNvSpPr>
          <p:nvPr>
            <p:ph idx="1"/>
          </p:nvPr>
        </p:nvSpPr>
        <p:spPr/>
        <p:txBody>
          <a:bodyPr/>
          <a:lstStyle/>
          <a:p>
            <a:pPr algn="just"/>
            <a:r>
              <a:rPr lang="en-US" sz="2800" b="1" dirty="0">
                <a:solidFill>
                  <a:schemeClr val="tx1">
                    <a:alpha val="55000"/>
                  </a:schemeClr>
                </a:solidFill>
              </a:rPr>
              <a:t>“ if my people who are called by my name humble themselves, and pray and seek my face and turn from their wicked ways, then I will hear from heaven and will forgive their sin and heal their land” ( 2 Chronicles 7:14 ).</a:t>
            </a:r>
          </a:p>
          <a:p>
            <a:endParaRPr lang="en-US" dirty="0"/>
          </a:p>
        </p:txBody>
      </p:sp>
    </p:spTree>
    <p:extLst>
      <p:ext uri="{BB962C8B-B14F-4D97-AF65-F5344CB8AC3E}">
        <p14:creationId xmlns:p14="http://schemas.microsoft.com/office/powerpoint/2010/main" val="28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inLineVTI">
  <a:themeElements>
    <a:clrScheme name="AnalogousFromDarkSeedLeftStep">
      <a:dk1>
        <a:srgbClr val="000000"/>
      </a:dk1>
      <a:lt1>
        <a:srgbClr val="FFFFFF"/>
      </a:lt1>
      <a:dk2>
        <a:srgbClr val="1E1833"/>
      </a:dk2>
      <a:lt2>
        <a:srgbClr val="F0F3F3"/>
      </a:lt2>
      <a:accent1>
        <a:srgbClr val="E7293C"/>
      </a:accent1>
      <a:accent2>
        <a:srgbClr val="D51779"/>
      </a:accent2>
      <a:accent3>
        <a:srgbClr val="E729DA"/>
      </a:accent3>
      <a:accent4>
        <a:srgbClr val="9217D5"/>
      </a:accent4>
      <a:accent5>
        <a:srgbClr val="5529E7"/>
      </a:accent5>
      <a:accent6>
        <a:srgbClr val="173AD5"/>
      </a:accent6>
      <a:hlink>
        <a:srgbClr val="7D4EC4"/>
      </a:hlink>
      <a:folHlink>
        <a:srgbClr val="7F7F7F"/>
      </a:folHlink>
    </a:clrScheme>
    <a:fontScheme name="Custom 3">
      <a:majorFont>
        <a:latin typeface="Sagona Book"/>
        <a:ea typeface=""/>
        <a:cs typeface=""/>
      </a:majorFont>
      <a:minorFont>
        <a:latin typeface="Univer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2155</Words>
  <Application>Microsoft Office PowerPoint</Application>
  <PresentationFormat>Widescreen</PresentationFormat>
  <Paragraphs>169</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Sagona Book</vt:lpstr>
      <vt:lpstr>Univers</vt:lpstr>
      <vt:lpstr>ThinLineVTI</vt:lpstr>
      <vt:lpstr>The Minor Prophets</vt:lpstr>
      <vt:lpstr>The Minor Prophets:  Joel</vt:lpstr>
      <vt:lpstr>The Minor Prophets:  Joel</vt:lpstr>
      <vt:lpstr>PowerPoint Presentation</vt:lpstr>
      <vt:lpstr>Prophets split into Captive Periods - Pre-exilic and post-exilic   </vt:lpstr>
      <vt:lpstr>835 BC       430 BC</vt:lpstr>
      <vt:lpstr>835 BC       430 BC</vt:lpstr>
      <vt:lpstr>The Key To The book:  Listen for this!</vt:lpstr>
      <vt:lpstr>2 Chronicles 7:14</vt:lpstr>
      <vt:lpstr>Remember Isaiah?</vt:lpstr>
      <vt:lpstr>How Bad Can It Be?</vt:lpstr>
      <vt:lpstr>Exodus 10</vt:lpstr>
      <vt:lpstr>Deuteronomy 28</vt:lpstr>
      <vt:lpstr>Preparation 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Minor Prophets</dc:title>
  <dc:creator>Greg Bowers</dc:creator>
  <cp:lastModifiedBy>Faith Church</cp:lastModifiedBy>
  <cp:revision>19</cp:revision>
  <dcterms:created xsi:type="dcterms:W3CDTF">2021-02-03T00:39:09Z</dcterms:created>
  <dcterms:modified xsi:type="dcterms:W3CDTF">2021-02-04T18:51:40Z</dcterms:modified>
</cp:coreProperties>
</file>